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image/x-emf" Extension="emf"/>
  <Default ContentType="image/x-wmf" Extension="wmf"/>
  <Default ContentType="application/vnd.openxmlformats-package.relationships+xml" Extension="rels"/>
  <Default ContentType="application/xml" Extension="xml"/>
  <Default ContentType="image/vnd.ms-photo" Extension="wdp"/>
  <Default ContentType="image/tiff" Extension="tiff"/>
  <Default ContentType="video/avi" Extension="avi"/>
  <Default ContentType="image/gif" Extension="gif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16.xml"/>
  <Override ContentType="application/vnd.openxmlformats-officedocument.presentationml.slideMaster+xml" PartName="/ppt/slideMasters/slideMaster17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notesMaster+xml" PartName="/ppt/notesMasters/notesMaster1.xml"/>
  <Override ContentType="application/vnd.openxmlformats-officedocument.presentationml.handoutMaster+xml" PartName="/ppt/handoutMasters/handout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theme+xml" PartName="/ppt/theme/theme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theme+xml" PartName="/ppt/theme/theme3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theme+xml" PartName="/ppt/theme/theme4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theme+xml" PartName="/ppt/theme/theme5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theme+xml" PartName="/ppt/theme/theme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0.xml"/>
  <Override ContentType="application/vnd.openxmlformats-officedocument.theme+xml" PartName="/ppt/theme/theme7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theme+xml" PartName="/ppt/theme/theme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theme+xml" PartName="/ppt/theme/theme9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0.xml"/>
  <Override ContentType="application/vnd.openxmlformats-officedocument.theme+xml" PartName="/ppt/theme/theme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theme+xml" PartName="/ppt/theme/theme11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theme+xml" PartName="/ppt/theme/theme1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88.xml"/>
  <Override ContentType="application/vnd.openxmlformats-officedocument.theme+xml" PartName="/ppt/theme/theme13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95.xml"/>
  <Override ContentType="application/vnd.openxmlformats-officedocument.theme+xml" PartName="/ppt/theme/theme14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02.xml"/>
  <Override ContentType="application/vnd.openxmlformats-officedocument.theme+xml" PartName="/ppt/theme/theme15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09.xml"/>
  <Override ContentType="application/vnd.openxmlformats-officedocument.theme+xml" PartName="/ppt/theme/theme1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16.xml"/>
  <Override ContentType="application/vnd.openxmlformats-officedocument.theme+xml" PartName="/ppt/theme/theme17.xml"/>
  <Override ContentType="application/vnd.openxmlformats-officedocument.theme+xml" PartName="/ppt/theme/theme18.xml"/>
  <Override ContentType="application/vnd.openxmlformats-officedocument.theme+xml" PartName="/ppt/theme/theme19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ms-powerpoint.revisioninfo+xml" PartName="/ppt/revisionInfo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3756" r:id="rId11"/>
    <p:sldMasterId id="2147483760" r:id="rId12"/>
    <p:sldMasterId id="2147483769" r:id="rId13"/>
    <p:sldMasterId id="2147483777" r:id="rId14"/>
    <p:sldMasterId id="2147483804" r:id="rId15"/>
    <p:sldMasterId id="2147483812" r:id="rId16"/>
    <p:sldMasterId id="2147483820" r:id="rId17"/>
  </p:sldMasterIdLst>
  <p:notesMasterIdLst>
    <p:notesMasterId r:id="rId31"/>
  </p:notesMasterIdLst>
  <p:handoutMasterIdLst>
    <p:handoutMasterId r:id="rId32"/>
  </p:handoutMasterIdLst>
  <p:sldIdLst>
    <p:sldId id="327" r:id="rId18"/>
    <p:sldId id="370" r:id="rId19"/>
    <p:sldId id="403" r:id="rId20"/>
    <p:sldId id="382" r:id="rId21"/>
    <p:sldId id="424" r:id="rId22"/>
    <p:sldId id="386" r:id="rId23"/>
    <p:sldId id="388" r:id="rId24"/>
    <p:sldId id="409" r:id="rId25"/>
    <p:sldId id="404" r:id="rId26"/>
    <p:sldId id="384" r:id="rId27"/>
    <p:sldId id="426" r:id="rId28"/>
    <p:sldId id="422" r:id="rId29"/>
    <p:sldId id="340" r:id="rId30"/>
  </p:sldIdLst>
  <p:sldSz cx="9144000" cy="5143500" type="screen16x9"/>
  <p:notesSz cx="6889750" cy="10020300"/>
  <p:defaultTextStyle>
    <a:defPPr>
      <a:defRPr lang="en-US"/>
    </a:defPPr>
    <a:lvl1pPr marL="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F3C"/>
    <a:srgbClr val="EEECE1"/>
    <a:srgbClr val="5AC5DD"/>
    <a:srgbClr val="ED7D30"/>
    <a:srgbClr val="6A508C"/>
    <a:srgbClr val="82A144"/>
    <a:srgbClr val="DA7D2F"/>
    <a:srgbClr val="416DA6"/>
    <a:srgbClr val="3C97AF"/>
    <a:srgbClr val="B6C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79683" autoAdjust="0"/>
  </p:normalViewPr>
  <p:slideViewPr>
    <p:cSldViewPr>
      <p:cViewPr varScale="1">
        <p:scale>
          <a:sx n="97" d="100"/>
          <a:sy n="97" d="100"/>
        </p:scale>
        <p:origin x="-95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tableStyles" Target="tableStyles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1392C5F6-3D5F-4B5E-A2D9-CBDD975B56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9" cy="502756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08EE54-7BEB-4E81-A2B6-67E3E57F5A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9" cy="502756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r">
              <a:defRPr sz="1200"/>
            </a:lvl1pPr>
          </a:lstStyle>
          <a:p>
            <a:fld id="{FED2C415-7BA8-402E-B2D3-2A20A30E34E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BDD5A0B-E4AB-434F-B202-853E575446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5559" cy="502754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578889-0078-4FFB-93E8-C142716226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7547"/>
            <a:ext cx="2985559" cy="502754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r">
              <a:defRPr sz="1200"/>
            </a:lvl1pPr>
          </a:lstStyle>
          <a:p>
            <a:fld id="{17CDA884-0751-4B44-B73B-D72A76FF9CA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956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9" cy="501015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9" cy="501015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3" tIns="48306" rIns="96613" bIns="483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59643"/>
            <a:ext cx="5511800" cy="4509135"/>
          </a:xfrm>
          <a:prstGeom prst="rect">
            <a:avLst/>
          </a:prstGeom>
        </p:spPr>
        <p:txBody>
          <a:bodyPr vert="horz" lIns="96613" tIns="48306" rIns="96613" bIns="483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5559" cy="501015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7546"/>
            <a:ext cx="2985559" cy="501015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9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4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03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4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60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72">
              <a:defRPr/>
            </a:pPr>
            <a:endParaRPr lang="en-GB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4D4AF-2D2D-3B40-9B38-C78FEBE725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49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6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8975" y="4759643"/>
            <a:ext cx="5511800" cy="4509135"/>
          </a:xfrm>
          <a:prstGeom prst="rect">
            <a:avLst/>
          </a:prstGeom>
        </p:spPr>
        <p:txBody>
          <a:bodyPr lIns="96597" tIns="96597" rIns="96597" bIns="96597" anchor="t" anchorCtr="0">
            <a:noAutofit/>
          </a:bodyPr>
          <a:lstStyle/>
          <a:p>
            <a:pPr algn="ctr" defTabSz="9423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The C3S ECEM Demonstrator: </a:t>
            </a:r>
          </a:p>
          <a:p>
            <a:pPr algn="ctr" defTabSz="9423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An online interactive tool to test energy mixes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069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55.jpg"/><Relationship Id="rId4" Type="http://schemas.openxmlformats.org/officeDocument/2006/relationships/image" Target="../media/image6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media/image17.png" Type="http://schemas.openxmlformats.org/officeDocument/2006/relationships/image"/><Relationship Id="rId1" Target="../slideMasters/slideMaster3.xml" Type="http://schemas.openxmlformats.org/officeDocument/2006/relationships/slideMaster"/><Relationship Id="rId5" Target="../media/image7.png" Type="http://schemas.openxmlformats.org/officeDocument/2006/relationships/image"/><Relationship Id="rId4" Target="../media/image6.png" Type="http://schemas.openxmlformats.org/officeDocument/2006/relationships/image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 ?><Relationships xmlns="http://schemas.openxmlformats.org/package/2006/relationships"><Relationship Id="rId3" Target="../media/image27.png" Type="http://schemas.openxmlformats.org/officeDocument/2006/relationships/image"/><Relationship Id="rId2" Target="../media/image26.jpeg" Type="http://schemas.openxmlformats.org/officeDocument/2006/relationships/image"/><Relationship Id="rId1" Target="../slideMasters/slideMaster5.xml" Type="http://schemas.openxmlformats.org/officeDocument/2006/relationships/slideMaster"/><Relationship Id="rId6" Target="../media/image23.png" Type="http://schemas.openxmlformats.org/officeDocument/2006/relationships/image"/><Relationship Id="rId5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 ?><Relationships xmlns="http://schemas.openxmlformats.org/package/2006/relationships"><Relationship Id="rId3" Target="../media/image7.png" Type="http://schemas.openxmlformats.org/officeDocument/2006/relationships/image"/><Relationship Id="rId2" Target="../media/image30.png" Type="http://schemas.openxmlformats.org/officeDocument/2006/relationships/image"/><Relationship Id="rId1" Target="../slideMasters/slideMaster6.xml" Type="http://schemas.openxmlformats.org/officeDocument/2006/relationships/slideMaster"/><Relationship Id="rId6" Target="../media/image23.png" Type="http://schemas.openxmlformats.org/officeDocument/2006/relationships/image"/><Relationship Id="rId5" Target="../media/image31.jpeg" Type="http://schemas.openxmlformats.org/officeDocument/2006/relationships/image"/><Relationship Id="rId4" Target="../media/image6.png" Type="http://schemas.openxmlformats.org/officeDocument/2006/relationships/image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 ?><Relationships xmlns="http://schemas.openxmlformats.org/package/2006/relationships"><Relationship Id="rId3" Target="../media/image33.png" Type="http://schemas.openxmlformats.org/officeDocument/2006/relationships/image"/><Relationship Id="rId2" Target="../media/image32.jpeg" Type="http://schemas.openxmlformats.org/officeDocument/2006/relationships/image"/><Relationship Id="rId1" Target="../slideMasters/slideMaster7.xml" Type="http://schemas.openxmlformats.org/officeDocument/2006/relationships/slideMaster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 ?><Relationships xmlns="http://schemas.openxmlformats.org/package/2006/relationships"><Relationship Id="rId3" Target="../media/image7.png" Type="http://schemas.openxmlformats.org/officeDocument/2006/relationships/image"/><Relationship Id="rId2" Target="../media/image34.png" Type="http://schemas.openxmlformats.org/officeDocument/2006/relationships/image"/><Relationship Id="rId1" Target="../slideMasters/slideMaster7.xml" Type="http://schemas.openxmlformats.org/officeDocument/2006/relationships/slideMaster"/><Relationship Id="rId5" Target="../media/image35.jpeg" Type="http://schemas.openxmlformats.org/officeDocument/2006/relationships/image"/><Relationship Id="rId4" Target="../media/image6.png" Type="http://schemas.openxmlformats.org/officeDocument/2006/relationships/image"/></Relationships>
</file>

<file path=ppt/slideLayouts/_rels/slideLayout47.xml.rels><?xml version="1.0" encoding="UTF-8" standalone="yes" ?><Relationships xmlns="http://schemas.openxmlformats.org/package/2006/relationships"><Relationship Id="rId3" Target="../media/image33.png" Type="http://schemas.openxmlformats.org/officeDocument/2006/relationships/image"/><Relationship Id="rId2" Target="../media/image35.jpeg" Type="http://schemas.openxmlformats.org/officeDocument/2006/relationships/image"/><Relationship Id="rId1" Target="../slideMasters/slideMaster7.xml" Type="http://schemas.openxmlformats.org/officeDocument/2006/relationships/slideMaster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 ?><Relationships xmlns="http://schemas.openxmlformats.org/package/2006/relationships"><Relationship Id="rId3" Target="../media/image33.png" Type="http://schemas.openxmlformats.org/officeDocument/2006/relationships/image"/><Relationship Id="rId2" Target="../media/image35.jpeg" Type="http://schemas.openxmlformats.org/officeDocument/2006/relationships/image"/><Relationship Id="rId1" Target="../slideMasters/slideMaster7.xml" Type="http://schemas.openxmlformats.org/officeDocument/2006/relationships/slideMaster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 ?><Relationships xmlns="http://schemas.openxmlformats.org/package/2006/relationships"><Relationship Id="rId3" Target="../media/image33.png" Type="http://schemas.openxmlformats.org/officeDocument/2006/relationships/image"/><Relationship Id="rId2" Target="../media/image35.jpeg" Type="http://schemas.openxmlformats.org/officeDocument/2006/relationships/image"/><Relationship Id="rId1" Target="../slideMasters/slideMaster7.xml" Type="http://schemas.openxmlformats.org/officeDocument/2006/relationships/slideMaster"/></Relationships>
</file>

<file path=ppt/slideLayouts/_rels/slideLayout51.xml.rels><?xml version="1.0" encoding="UTF-8" standalone="yes" ?><Relationships xmlns="http://schemas.openxmlformats.org/package/2006/relationships"><Relationship Id="rId3" Target="../media/image37.png" Type="http://schemas.openxmlformats.org/officeDocument/2006/relationships/image"/><Relationship Id="rId2" Target="../media/image36.jpeg" Type="http://schemas.openxmlformats.org/officeDocument/2006/relationships/image"/><Relationship Id="rId1" Target="../slideMasters/slideMaster8.xml" Type="http://schemas.openxmlformats.org/officeDocument/2006/relationships/slideMaster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 ?><Relationships xmlns="http://schemas.openxmlformats.org/package/2006/relationships"><Relationship Id="rId3" Target="../media/image38.png" Type="http://schemas.openxmlformats.org/officeDocument/2006/relationships/image"/><Relationship Id="rId2" Target="../media/image6.png" Type="http://schemas.openxmlformats.org/officeDocument/2006/relationships/image"/><Relationship Id="rId1" Target="../slideMasters/slideMaster8.xml" Type="http://schemas.openxmlformats.org/officeDocument/2006/relationships/slideMaster"/><Relationship Id="rId5" Target="../media/image7.png" Type="http://schemas.openxmlformats.org/officeDocument/2006/relationships/image"/><Relationship Id="rId4" Target="../media/image36.jpeg" Type="http://schemas.openxmlformats.org/officeDocument/2006/relationships/image"/></Relationships>
</file>

<file path=ppt/slideLayouts/_rels/slideLayout54.xml.rels><?xml version="1.0" encoding="UTF-8" standalone="yes" ?><Relationships xmlns="http://schemas.openxmlformats.org/package/2006/relationships"><Relationship Id="rId3" Target="../media/image37.png" Type="http://schemas.openxmlformats.org/officeDocument/2006/relationships/image"/><Relationship Id="rId2" Target="../media/image36.jpeg" Type="http://schemas.openxmlformats.org/officeDocument/2006/relationships/image"/><Relationship Id="rId1" Target="../slideMasters/slideMaster8.xml" Type="http://schemas.openxmlformats.org/officeDocument/2006/relationships/slideMaster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 ?><Relationships xmlns="http://schemas.openxmlformats.org/package/2006/relationships"><Relationship Id="rId3" Target="../media/image37.png" Type="http://schemas.openxmlformats.org/officeDocument/2006/relationships/image"/><Relationship Id="rId2" Target="../media/image36.jpeg" Type="http://schemas.openxmlformats.org/officeDocument/2006/relationships/image"/><Relationship Id="rId1" Target="../slideMasters/slideMaster8.xml" Type="http://schemas.openxmlformats.org/officeDocument/2006/relationships/slideMaster"/></Relationships>
</file>

<file path=ppt/slideLayouts/_rels/slideLayout57.xml.rels><?xml version="1.0" encoding="UTF-8" standalone="yes" ?><Relationships xmlns="http://schemas.openxmlformats.org/package/2006/relationships"><Relationship Id="rId3" Target="../media/image37.png" Type="http://schemas.openxmlformats.org/officeDocument/2006/relationships/image"/><Relationship Id="rId2" Target="../media/image36.jpeg" Type="http://schemas.openxmlformats.org/officeDocument/2006/relationships/image"/><Relationship Id="rId1" Target="../slideMasters/slideMaster8.xml" Type="http://schemas.openxmlformats.org/officeDocument/2006/relationships/slideMaster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 ?><Relationships xmlns="http://schemas.openxmlformats.org/package/2006/relationships"><Relationship Id="rId3" Target="../media/image42.png" Type="http://schemas.openxmlformats.org/officeDocument/2006/relationships/image"/><Relationship Id="rId2" Target="../media/image41.jpeg" Type="http://schemas.openxmlformats.org/officeDocument/2006/relationships/image"/><Relationship Id="rId1" Target="../slideMasters/slideMaster9.xml" Type="http://schemas.openxmlformats.org/officeDocument/2006/relationships/slideMaster"/><Relationship Id="rId5" Target="../media/image7.png" Type="http://schemas.openxmlformats.org/officeDocument/2006/relationships/image"/><Relationship Id="rId4" Target="../media/image6.png" Type="http://schemas.openxmlformats.org/officeDocument/2006/relationships/image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 ?><Relationships xmlns="http://schemas.openxmlformats.org/package/2006/relationships"><Relationship Id="rId3" Target="../media/image7.png" Type="http://schemas.openxmlformats.org/officeDocument/2006/relationships/image"/><Relationship Id="rId2" Target="../media/image30.png" Type="http://schemas.openxmlformats.org/officeDocument/2006/relationships/image"/><Relationship Id="rId1" Target="../slideMasters/slideMaster11.xml" Type="http://schemas.openxmlformats.org/officeDocument/2006/relationships/slideMaster"/><Relationship Id="rId6" Target="../media/image23.png" Type="http://schemas.openxmlformats.org/officeDocument/2006/relationships/image"/><Relationship Id="rId5" Target="../media/image31.jpeg" Type="http://schemas.openxmlformats.org/officeDocument/2006/relationships/image"/><Relationship Id="rId4" Target="../media/image6.png" Type="http://schemas.openxmlformats.org/officeDocument/2006/relationships/image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 ?><Relationships xmlns="http://schemas.openxmlformats.org/package/2006/relationships"><Relationship Id="rId3" Target="../media/image7.png" Type="http://schemas.openxmlformats.org/officeDocument/2006/relationships/image"/><Relationship Id="rId2" Target="../media/image30.png" Type="http://schemas.openxmlformats.org/officeDocument/2006/relationships/image"/><Relationship Id="rId1" Target="../slideMasters/slideMaster15.xml" Type="http://schemas.openxmlformats.org/officeDocument/2006/relationships/slideMaster"/><Relationship Id="rId6" Target="../media/image23.png" Type="http://schemas.openxmlformats.org/officeDocument/2006/relationships/image"/><Relationship Id="rId5" Target="../media/image31.jpeg" Type="http://schemas.openxmlformats.org/officeDocument/2006/relationships/image"/><Relationship Id="rId4" Target="../media/image6.png" Type="http://schemas.openxmlformats.org/officeDocument/2006/relationships/image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9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8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7"/>
            <a:ext cx="677466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7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1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51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827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7971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6633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 userDrawn="1"/>
        </p:nvSpPr>
        <p:spPr>
          <a:xfrm>
            <a:off x="-108520" y="-53200"/>
            <a:ext cx="2483768" cy="522729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0" y="-38100"/>
            <a:ext cx="2350852" cy="521948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62C50C47-F96E-AA4A-A365-E1032883376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6775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EB601B34-C003-0E40-B93F-3311DE23DBD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80577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9"/>
            <a:ext cx="1873569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999AE61-BAD9-CA40-977A-52E222C343D6}" type="datetime1">
              <a:rPr lang="en-GB" smtClean="0">
                <a:solidFill>
                  <a:prstClr val="white">
                    <a:lumMod val="95000"/>
                  </a:prstClr>
                </a:solidFill>
              </a:rPr>
              <a:pPr/>
              <a:t>05/03/2019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74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" sz="1100" dirty="0" err="1">
                <a:solidFill>
                  <a:prstClr val="white"/>
                </a:solidFill>
              </a:rPr>
              <a:t>Climate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Change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1374927" cy="1439997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9CA3C22-68CE-4E9E-B132-B185D451C2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17" y="4515138"/>
            <a:ext cx="718389" cy="2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2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38EA-9042-4F42-88C4-4166E1B515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7922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74BD-51EC-EC44-9444-D1C99AB8C2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2879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08520" y="-53200"/>
            <a:ext cx="2483768" cy="525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1E0C-58E6-1A48-B269-AB3367FF982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03723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-108520" y="-53200"/>
            <a:ext cx="2483768" cy="525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B15B-21FF-9446-A891-D77633B1B4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770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3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1" y="1322673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51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9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2555043" y="2572003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80"/>
            <a:ext cx="171722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rticle-2049258-0D42116D00000578-848_634x602.jpg">
            <a:extLst>
              <a:ext uri="{FF2B5EF4-FFF2-40B4-BE49-F238E27FC236}">
                <a16:creationId xmlns="" xmlns:a16="http://schemas.microsoft.com/office/drawing/2014/main" id="{62C5B2B3-8D58-8B44-ABDC-5D908EF0C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0" t="7782" r="9757" b="281"/>
          <a:stretch/>
        </p:blipFill>
        <p:spPr>
          <a:xfrm>
            <a:off x="366" y="0"/>
            <a:ext cx="1386683" cy="515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5071510"/>
            <a:chOff x="164975" y="20834"/>
            <a:chExt cx="878633" cy="5071510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203912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709423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90802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4454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" sz="1100" dirty="0" err="1">
                <a:solidFill>
                  <a:prstClr val="white"/>
                </a:solidFill>
              </a:rPr>
              <a:t>Climate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Change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4" name="Picture 13" descr="article-2049258-0D42116D00000578-848_634x602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0" t="7782" r="1398" b="281"/>
          <a:stretch/>
        </p:blipFill>
        <p:spPr>
          <a:xfrm>
            <a:off x="7281364" y="-468"/>
            <a:ext cx="1880450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609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94489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13175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5" y="20834"/>
            <a:ext cx="878633" cy="5079392"/>
            <a:chOff x="164975" y="20834"/>
            <a:chExt cx="878633" cy="5079392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211794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740959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94929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5" y="20835"/>
            <a:ext cx="878633" cy="5071507"/>
            <a:chOff x="164975" y="20834"/>
            <a:chExt cx="878633" cy="507150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20390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740956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5888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7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6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1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2" y="23363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51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2" y="23363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1" y="2572003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61" y="1470424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51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9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41"/>
            <a:ext cx="2189088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1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2" y="23363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51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7"/>
            <a:ext cx="677466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9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7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2" y="23363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1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2" y="23363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1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2" y="23363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6" y="-36861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67503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8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9"/>
            <a:ext cx="1022649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51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503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8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9"/>
            <a:ext cx="1022649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572003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5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45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2"/>
            <a:ext cx="1855020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6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6" y="-36861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503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8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9"/>
            <a:ext cx="1022649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9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7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503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8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9"/>
            <a:ext cx="1022649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6" y="-36861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503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8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9"/>
            <a:ext cx="1022649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6" y="-36861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8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9"/>
            <a:ext cx="1022649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4" y="2571751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4" y="317393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80"/>
            <a:ext cx="144016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51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9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7" y="614835"/>
            <a:ext cx="950642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62" y="42245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51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7" y="614835"/>
            <a:ext cx="950642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62" y="42245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6" y="2515171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6" y="3363838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9" y="1491632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5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6"/>
            <a:ext cx="2361726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6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7" y="614835"/>
            <a:ext cx="950642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62" y="42245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9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7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7" y="614835"/>
            <a:ext cx="950642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62" y="42245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5"/>
            <a:ext cx="950642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62" y="42245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7" y="614835"/>
            <a:ext cx="950642" cy="438578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62" y="42245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9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13" y="20843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51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13" y="20843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5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96" y="-11266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31"/>
            <a:ext cx="144016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6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545"/>
            <a:ext cx="2077082" cy="51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4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4720" y="9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7"/>
            <a:ext cx="677466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13" y="20843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9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7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13" y="20843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9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13" y="20843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9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13" y="20843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7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53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5" y="640237"/>
            <a:ext cx="1022649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13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51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53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5" y="640237"/>
            <a:ext cx="1022649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13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6" y="2572003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62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5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8" y="3710206"/>
            <a:ext cx="1022649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96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099" y="12577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53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13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5" y="640237"/>
            <a:ext cx="1022649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9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7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53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5" y="640237"/>
            <a:ext cx="1022649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13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099" y="12577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53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13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5" y="640237"/>
            <a:ext cx="1022649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04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4720" y="9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099" y="12577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53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13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5" y="640237"/>
            <a:ext cx="1022649" cy="265454"/>
          </a:xfrm>
          <a:prstGeom prst="rect">
            <a:avLst/>
          </a:prstGeom>
          <a:noFill/>
          <a:ln>
            <a:noFill/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3"/>
            <a:ext cx="878632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4" y="112961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1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4" y="112961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51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3"/>
            <a:ext cx="878632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1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3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9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9" y="2598175"/>
            <a:ext cx="1623062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9" y="9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5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4" y="112961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3"/>
            <a:ext cx="878632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1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9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4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52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4" y="112961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3"/>
            <a:ext cx="878632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1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4" y="112961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3"/>
            <a:ext cx="878632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1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4" y="112961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3"/>
            <a:ext cx="878632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1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2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8" y="614835"/>
            <a:ext cx="609650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51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5" y="614835"/>
            <a:ext cx="609650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9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4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52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7"/>
            <a:ext cx="677466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7" y="-92545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9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4" y="2578909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2" y="3139546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2356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41"/>
            <a:ext cx="144016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51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9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5" y="614835"/>
            <a:ext cx="609650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9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4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52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5" y="614835"/>
            <a:ext cx="609650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5" y="614835"/>
            <a:ext cx="609650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6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70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1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7" y="639601"/>
            <a:ext cx="60965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95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6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51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70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7" y="639601"/>
            <a:ext cx="60965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95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99" y="-41746"/>
            <a:ext cx="1862585" cy="51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1176" y="2572003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9" y="3462271"/>
            <a:ext cx="60965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5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6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70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7" y="639601"/>
            <a:ext cx="60965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95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9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4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52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70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7" y="639601"/>
            <a:ext cx="60965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95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6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70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7" y="639601"/>
            <a:ext cx="60965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95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1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7"/>
            <a:ext cx="677466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6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70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7" y="639601"/>
            <a:ext cx="60965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95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6" y="2572003"/>
            <a:ext cx="4678288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0" dirty="0"/>
              <a:t>Highlights and lessons learned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5" y="4650017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96" y="-11266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31"/>
            <a:ext cx="144016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6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7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9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13" y="20843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5966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14" y="2084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18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5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14" y="2084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>
                  <a:solidFill>
                    <a:srgbClr val="941333"/>
                  </a:solidFill>
                </a:rPr>
                <a:t>Climate</a:t>
              </a:r>
            </a:p>
            <a:p>
              <a:r>
                <a:rPr lang="es-ES" sz="1100" b="0" dirty="0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0160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0" y="-8194"/>
            <a:ext cx="2323579" cy="5195022"/>
            <a:chOff x="-2988840" y="-681190"/>
            <a:chExt cx="2323579" cy="5195022"/>
          </a:xfrm>
        </p:grpSpPr>
        <p:pic>
          <p:nvPicPr>
            <p:cNvPr id="15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5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14" y="2084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>
                  <a:solidFill>
                    <a:srgbClr val="941333"/>
                  </a:solidFill>
                </a:rPr>
                <a:t>Climate</a:t>
              </a:r>
            </a:p>
            <a:p>
              <a:r>
                <a:rPr lang="es-ES" sz="1100" b="0" dirty="0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2416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05/09/2018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NCEO </a:t>
            </a:r>
            <a:r>
              <a:rPr lang="en-US" dirty="0" err="1"/>
              <a:t>Conf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764631" y="985847"/>
            <a:ext cx="4516041" cy="2146801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Evaluation and Quality</a:t>
            </a:r>
            <a:r>
              <a:rPr lang="en-US" sz="3600" b="1" baseline="0" dirty="0"/>
              <a:t> Control for Observations</a:t>
            </a:r>
            <a:endParaRPr lang="en-US" sz="3600" b="1" dirty="0"/>
          </a:p>
          <a:p>
            <a:endParaRPr lang="en-US" sz="1800" b="0" baseline="0" dirty="0"/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6" y="465001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97" y="-11266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31"/>
            <a:ext cx="1440160" cy="2654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36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5775"/>
            <a:ext cx="2323578" cy="518105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14" y="2084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>
                  <a:solidFill>
                    <a:srgbClr val="941333"/>
                  </a:solidFill>
                </a:rPr>
                <a:t>Climate</a:t>
              </a:r>
            </a:p>
            <a:p>
              <a:r>
                <a:rPr lang="es-ES" sz="1100" b="0" dirty="0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9452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5969"/>
            <a:ext cx="2323578" cy="518105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90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14" y="2084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>
                  <a:solidFill>
                    <a:srgbClr val="941333"/>
                  </a:solidFill>
                </a:rPr>
                <a:t>Climate</a:t>
              </a:r>
            </a:p>
            <a:p>
              <a:r>
                <a:rPr lang="es-ES" sz="1100" b="0" dirty="0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36981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14" y="2084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>
                  <a:solidFill>
                    <a:srgbClr val="941333"/>
                  </a:solidFill>
                </a:rPr>
                <a:t>Climate</a:t>
              </a:r>
            </a:p>
            <a:p>
              <a:r>
                <a:rPr lang="es-ES" sz="1100" b="0" dirty="0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291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1061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7"/>
            <a:ext cx="677466" cy="43857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14" y="2084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>
                  <a:solidFill>
                    <a:srgbClr val="941333"/>
                  </a:solidFill>
                </a:rPr>
                <a:t>Climate</a:t>
              </a:r>
            </a:p>
            <a:p>
              <a:r>
                <a:rPr lang="es-ES" sz="1100" b="0" dirty="0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6529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E90A0-8BA5-4098-86A0-EA1BC5299371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7D81-18DC-4C5C-A5B2-50088CD7EB8A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hc"/>
          <p:cNvSpPr txBox="1"/>
          <p:nvPr userDrawn="1"/>
        </p:nvSpPr>
        <p:spPr>
          <a:xfrm>
            <a:off x="0" y="8"/>
            <a:ext cx="9144000" cy="219287"/>
          </a:xfrm>
          <a:prstGeom prst="rect">
            <a:avLst/>
          </a:prstGeom>
          <a:noFill/>
        </p:spPr>
        <p:txBody>
          <a:bodyPr vert="horz" wrap="square" lIns="91422" tIns="45711" rIns="91422" bIns="45711" rtlCol="0">
            <a:spAutoFit/>
          </a:bodyPr>
          <a:lstStyle/>
          <a:p>
            <a:pPr algn="ctr"/>
            <a:endParaRPr kumimoji="0" lang="en-GB" sz="8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8" name="fc"/>
          <p:cNvSpPr txBox="1"/>
          <p:nvPr userDrawn="1"/>
        </p:nvSpPr>
        <p:spPr>
          <a:xfrm>
            <a:off x="0" y="4868474"/>
            <a:ext cx="9144000" cy="219287"/>
          </a:xfrm>
          <a:prstGeom prst="rect">
            <a:avLst/>
          </a:prstGeom>
          <a:noFill/>
        </p:spPr>
        <p:txBody>
          <a:bodyPr vert="horz" wrap="square" lIns="91422" tIns="45711" rIns="91422" bIns="45711" rtlCol="0">
            <a:spAutoFit/>
          </a:bodyPr>
          <a:lstStyle/>
          <a:p>
            <a:pPr algn="ctr"/>
            <a:endParaRPr kumimoji="0" lang="en-GB" sz="8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118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6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8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10" y="20840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1017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8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10" y="20840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2611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-11266"/>
            <a:ext cx="9144000" cy="5161615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22284" y="843743"/>
            <a:ext cx="6360622" cy="728873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The Copernicus </a:t>
            </a:r>
            <a:r>
              <a:rPr lang="en-US" dirty="0" err="1">
                <a:solidFill>
                  <a:prstClr val="white"/>
                </a:solidFill>
              </a:rPr>
              <a:t>Programme</a:t>
            </a:r>
            <a:r>
              <a:rPr lang="en-US" dirty="0">
                <a:solidFill>
                  <a:prstClr val="white"/>
                </a:solidFill>
              </a:rPr>
              <a:t> and its Climate Change Service: A European response to climate change 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8987" y="1250343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2" y="4650014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93" y="-11266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31"/>
            <a:ext cx="1440160" cy="24237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algn="ctr" defTabSz="685715"/>
            <a:r>
              <a:rPr lang="es-ES" sz="1100" dirty="0" err="1">
                <a:solidFill>
                  <a:prstClr val="white"/>
                </a:solidFill>
              </a:rPr>
              <a:t>Climate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Change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72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10" y="20840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774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6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4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10" y="20840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67724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6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10" y="20840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6487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6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10" y="20840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715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37993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976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8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2" y="72209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05-Mar-19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52224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-11267"/>
            <a:ext cx="9144000" cy="5161615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22283" y="843738"/>
            <a:ext cx="6360622" cy="728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The Copernicus </a:t>
            </a:r>
            <a:r>
              <a:rPr lang="en-US" dirty="0" err="1">
                <a:solidFill>
                  <a:prstClr val="white"/>
                </a:solidFill>
              </a:rPr>
              <a:t>Programme</a:t>
            </a:r>
            <a:r>
              <a:rPr lang="en-US" dirty="0">
                <a:solidFill>
                  <a:prstClr val="white"/>
                </a:solidFill>
              </a:rPr>
              <a:t> and its Climate Change Service: A European response to climate change 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8987" y="1250343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8" y="-11267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38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s-ES" sz="1100" dirty="0" err="1">
                <a:solidFill>
                  <a:prstClr val="white"/>
                </a:solidFill>
              </a:rPr>
              <a:t>Climate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Change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509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53205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1960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5629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6858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58873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393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25827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8" y="-11267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" sz="1100" dirty="0" err="1">
                <a:solidFill>
                  <a:prstClr val="white"/>
                </a:solidFill>
              </a:rPr>
              <a:t>Climate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Change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5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3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05-Mar-19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pPr defTabSz="914400"/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1338321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8" Target="../slideLayouts/slideLayout8.xml" Type="http://schemas.openxmlformats.org/officeDocument/2006/relationships/slideLayout"/><Relationship Id="rId3" Target="../slideLayouts/slideLayout3.xml" Type="http://schemas.openxmlformats.org/officeDocument/2006/relationships/slideLayout"/><Relationship Id="rId7" Target="../slideLayouts/slideLayout7.xml" Type="http://schemas.openxmlformats.org/officeDocument/2006/relationships/slideLayout"/><Relationship Id="rId2" Target="../slideLayouts/slideLayout2.xml" Type="http://schemas.openxmlformats.org/officeDocument/2006/relationships/slideLayout"/><Relationship Id="rId1" Target="../slideLayouts/slideLayout1.xml" Type="http://schemas.openxmlformats.org/officeDocument/2006/relationships/slideLayout"/><Relationship Id="rId6" Target="../slideLayouts/slideLayout6.xml" Type="http://schemas.openxmlformats.org/officeDocument/2006/relationships/slideLayout"/><Relationship Id="rId5" Target="../slideLayouts/slideLayout5.xml" Type="http://schemas.openxmlformats.org/officeDocument/2006/relationships/slideLayout"/><Relationship Id="rId10" Target="../media/image1.jpeg" Type="http://schemas.openxmlformats.org/officeDocument/2006/relationships/image"/><Relationship Id="rId4" Target="../slideLayouts/slideLayout4.xml" Type="http://schemas.openxmlformats.org/officeDocument/2006/relationships/slideLayout"/><Relationship Id="rId9" Target="../theme/theme1.xml" Type="http://schemas.openxmlformats.org/officeDocument/2006/relationships/theme"/></Relationships>
</file>

<file path=ppt/slideMasters/_rels/slideMaster10.xml.rels><?xml version="1.0" encoding="UTF-8" standalone="yes" ?><Relationships xmlns="http://schemas.openxmlformats.org/package/2006/relationships"><Relationship Id="rId8" Target="../theme/theme10.xml" Type="http://schemas.openxmlformats.org/officeDocument/2006/relationships/theme"/><Relationship Id="rId3" Target="../slideLayouts/slideLayout66.xml" Type="http://schemas.openxmlformats.org/officeDocument/2006/relationships/slideLayout"/><Relationship Id="rId7" Target="../slideLayouts/slideLayout70.xml" Type="http://schemas.openxmlformats.org/officeDocument/2006/relationships/slideLayout"/><Relationship Id="rId2" Target="../slideLayouts/slideLayout65.xml" Type="http://schemas.openxmlformats.org/officeDocument/2006/relationships/slideLayout"/><Relationship Id="rId1" Target="../slideLayouts/slideLayout64.xml" Type="http://schemas.openxmlformats.org/officeDocument/2006/relationships/slideLayout"/><Relationship Id="rId6" Target="../slideLayouts/slideLayout69.xml" Type="http://schemas.openxmlformats.org/officeDocument/2006/relationships/slideLayout"/><Relationship Id="rId5" Target="../slideLayouts/slideLayout68.xml" Type="http://schemas.openxmlformats.org/officeDocument/2006/relationships/slideLayout"/><Relationship Id="rId4" Target="../slideLayouts/slideLayout67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11.xml.rels><?xml version="1.0" encoding="UTF-8" standalone="yes" ?><Relationships xmlns="http://schemas.openxmlformats.org/package/2006/relationships"><Relationship Id="rId3" Target="../slideLayouts/slideLayout73.xml" Type="http://schemas.openxmlformats.org/officeDocument/2006/relationships/slideLayout"/><Relationship Id="rId2" Target="../slideLayouts/slideLayout72.xml" Type="http://schemas.openxmlformats.org/officeDocument/2006/relationships/slideLayout"/><Relationship Id="rId1" Target="../slideLayouts/slideLayout71.xml" Type="http://schemas.openxmlformats.org/officeDocument/2006/relationships/slideLayout"/><Relationship Id="rId6" Target="../media/image23.png" Type="http://schemas.openxmlformats.org/officeDocument/2006/relationships/image"/><Relationship Id="rId5" Target="../media/image1.jpeg" Type="http://schemas.openxmlformats.org/officeDocument/2006/relationships/image"/><Relationship Id="rId4" Target="../theme/theme11.xml" Type="http://schemas.openxmlformats.org/officeDocument/2006/relationships/theme"/></Relationships>
</file>

<file path=ppt/slideMasters/_rels/slideMaster12.xml.rels><?xml version="1.0" encoding="UTF-8" standalone="yes" ?><Relationships xmlns="http://schemas.openxmlformats.org/package/2006/relationships"><Relationship Id="rId8" Target="../slideLayouts/slideLayout81.xml" Type="http://schemas.openxmlformats.org/officeDocument/2006/relationships/slideLayout"/><Relationship Id="rId3" Target="../slideLayouts/slideLayout76.xml" Type="http://schemas.openxmlformats.org/officeDocument/2006/relationships/slideLayout"/><Relationship Id="rId7" Target="../slideLayouts/slideLayout80.xml" Type="http://schemas.openxmlformats.org/officeDocument/2006/relationships/slideLayout"/><Relationship Id="rId2" Target="../slideLayouts/slideLayout75.xml" Type="http://schemas.openxmlformats.org/officeDocument/2006/relationships/slideLayout"/><Relationship Id="rId1" Target="../slideLayouts/slideLayout74.xml" Type="http://schemas.openxmlformats.org/officeDocument/2006/relationships/slideLayout"/><Relationship Id="rId6" Target="../slideLayouts/slideLayout79.xml" Type="http://schemas.openxmlformats.org/officeDocument/2006/relationships/slideLayout"/><Relationship Id="rId5" Target="../slideLayouts/slideLayout78.xml" Type="http://schemas.openxmlformats.org/officeDocument/2006/relationships/slideLayout"/><Relationship Id="rId10" Target="../media/image1.jpeg" Type="http://schemas.openxmlformats.org/officeDocument/2006/relationships/image"/><Relationship Id="rId4" Target="../slideLayouts/slideLayout77.xml" Type="http://schemas.openxmlformats.org/officeDocument/2006/relationships/slideLayout"/><Relationship Id="rId9" Target="../theme/theme12.xml" Type="http://schemas.openxmlformats.org/officeDocument/2006/relationships/theme"/></Relationships>
</file>

<file path=ppt/slideMasters/_rels/slideMaster13.xml.rels><?xml version="1.0" encoding="UTF-8" standalone="yes" ?><Relationships xmlns="http://schemas.openxmlformats.org/package/2006/relationships"><Relationship Id="rId8" Target="../theme/theme13.xml" Type="http://schemas.openxmlformats.org/officeDocument/2006/relationships/theme"/><Relationship Id="rId3" Target="../slideLayouts/slideLayout84.xml" Type="http://schemas.openxmlformats.org/officeDocument/2006/relationships/slideLayout"/><Relationship Id="rId7" Target="../slideLayouts/slideLayout88.xml" Type="http://schemas.openxmlformats.org/officeDocument/2006/relationships/slideLayout"/><Relationship Id="rId2" Target="../slideLayouts/slideLayout83.xml" Type="http://schemas.openxmlformats.org/officeDocument/2006/relationships/slideLayout"/><Relationship Id="rId1" Target="../slideLayouts/slideLayout82.xml" Type="http://schemas.openxmlformats.org/officeDocument/2006/relationships/slideLayout"/><Relationship Id="rId6" Target="../slideLayouts/slideLayout87.xml" Type="http://schemas.openxmlformats.org/officeDocument/2006/relationships/slideLayout"/><Relationship Id="rId5" Target="../slideLayouts/slideLayout86.xml" Type="http://schemas.openxmlformats.org/officeDocument/2006/relationships/slideLayout"/><Relationship Id="rId10" Target="../media/image23.png" Type="http://schemas.openxmlformats.org/officeDocument/2006/relationships/image"/><Relationship Id="rId4" Target="../slideLayouts/slideLayout85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14.xml.rels><?xml version="1.0" encoding="UTF-8" standalone="yes" ?><Relationships xmlns="http://schemas.openxmlformats.org/package/2006/relationships"><Relationship Id="rId8" Target="../theme/theme14.xml" Type="http://schemas.openxmlformats.org/officeDocument/2006/relationships/theme"/><Relationship Id="rId3" Target="../slideLayouts/slideLayout91.xml" Type="http://schemas.openxmlformats.org/officeDocument/2006/relationships/slideLayout"/><Relationship Id="rId7" Target="../slideLayouts/slideLayout95.xml" Type="http://schemas.openxmlformats.org/officeDocument/2006/relationships/slideLayout"/><Relationship Id="rId2" Target="../slideLayouts/slideLayout90.xml" Type="http://schemas.openxmlformats.org/officeDocument/2006/relationships/slideLayout"/><Relationship Id="rId1" Target="../slideLayouts/slideLayout89.xml" Type="http://schemas.openxmlformats.org/officeDocument/2006/relationships/slideLayout"/><Relationship Id="rId6" Target="../slideLayouts/slideLayout94.xml" Type="http://schemas.openxmlformats.org/officeDocument/2006/relationships/slideLayout"/><Relationship Id="rId5" Target="../slideLayouts/slideLayout93.xml" Type="http://schemas.openxmlformats.org/officeDocument/2006/relationships/slideLayout"/><Relationship Id="rId10" Target="../media/image23.png" Type="http://schemas.openxmlformats.org/officeDocument/2006/relationships/image"/><Relationship Id="rId4" Target="../slideLayouts/slideLayout92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15.xml.rels><?xml version="1.0" encoding="UTF-8" standalone="yes" ?><Relationships xmlns="http://schemas.openxmlformats.org/package/2006/relationships"><Relationship Id="rId8" Target="../theme/theme15.xml" Type="http://schemas.openxmlformats.org/officeDocument/2006/relationships/theme"/><Relationship Id="rId3" Target="../slideLayouts/slideLayout98.xml" Type="http://schemas.openxmlformats.org/officeDocument/2006/relationships/slideLayout"/><Relationship Id="rId7" Target="../slideLayouts/slideLayout102.xml" Type="http://schemas.openxmlformats.org/officeDocument/2006/relationships/slideLayout"/><Relationship Id="rId2" Target="../slideLayouts/slideLayout97.xml" Type="http://schemas.openxmlformats.org/officeDocument/2006/relationships/slideLayout"/><Relationship Id="rId1" Target="../slideLayouts/slideLayout96.xml" Type="http://schemas.openxmlformats.org/officeDocument/2006/relationships/slideLayout"/><Relationship Id="rId6" Target="../slideLayouts/slideLayout101.xml" Type="http://schemas.openxmlformats.org/officeDocument/2006/relationships/slideLayout"/><Relationship Id="rId5" Target="../slideLayouts/slideLayout100.xml" Type="http://schemas.openxmlformats.org/officeDocument/2006/relationships/slideLayout"/><Relationship Id="rId10" Target="../media/image23.png" Type="http://schemas.openxmlformats.org/officeDocument/2006/relationships/image"/><Relationship Id="rId4" Target="../slideLayouts/slideLayout99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8.emf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47.em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/Relationships>
</file>

<file path=ppt/slideMasters/_rels/slideMaster2.xml.rels><?xml version="1.0" encoding="UTF-8" standalone="yes" ?><Relationships xmlns="http://schemas.openxmlformats.org/package/2006/relationships"><Relationship Id="rId8" Target="../theme/theme2.xml" Type="http://schemas.openxmlformats.org/officeDocument/2006/relationships/theme"/><Relationship Id="rId3" Target="../slideLayouts/slideLayout11.xml" Type="http://schemas.openxmlformats.org/officeDocument/2006/relationships/slideLayout"/><Relationship Id="rId7" Target="../slideLayouts/slideLayout15.xml" Type="http://schemas.openxmlformats.org/officeDocument/2006/relationships/slideLayout"/><Relationship Id="rId2" Target="../slideLayouts/slideLayout10.xml" Type="http://schemas.openxmlformats.org/officeDocument/2006/relationships/slideLayout"/><Relationship Id="rId1" Target="../slideLayouts/slideLayout9.xml" Type="http://schemas.openxmlformats.org/officeDocument/2006/relationships/slideLayout"/><Relationship Id="rId6" Target="../slideLayouts/slideLayout14.xml" Type="http://schemas.openxmlformats.org/officeDocument/2006/relationships/slideLayout"/><Relationship Id="rId5" Target="../slideLayouts/slideLayout13.xml" Type="http://schemas.openxmlformats.org/officeDocument/2006/relationships/slideLayout"/><Relationship Id="rId4" Target="../slideLayouts/slideLayout12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3.xml.rels><?xml version="1.0" encoding="UTF-8" standalone="yes" ?><Relationships xmlns="http://schemas.openxmlformats.org/package/2006/relationships"><Relationship Id="rId8" Target="../theme/theme3.xml" Type="http://schemas.openxmlformats.org/officeDocument/2006/relationships/theme"/><Relationship Id="rId3" Target="../slideLayouts/slideLayout18.xml" Type="http://schemas.openxmlformats.org/officeDocument/2006/relationships/slideLayout"/><Relationship Id="rId7" Target="../slideLayouts/slideLayout22.xml" Type="http://schemas.openxmlformats.org/officeDocument/2006/relationships/slideLayout"/><Relationship Id="rId2" Target="../slideLayouts/slideLayout17.xml" Type="http://schemas.openxmlformats.org/officeDocument/2006/relationships/slideLayout"/><Relationship Id="rId1" Target="../slideLayouts/slideLayout16.xml" Type="http://schemas.openxmlformats.org/officeDocument/2006/relationships/slideLayout"/><Relationship Id="rId6" Target="../slideLayouts/slideLayout21.xml" Type="http://schemas.openxmlformats.org/officeDocument/2006/relationships/slideLayout"/><Relationship Id="rId5" Target="../slideLayouts/slideLayout20.xml" Type="http://schemas.openxmlformats.org/officeDocument/2006/relationships/slideLayout"/><Relationship Id="rId4" Target="../slideLayouts/slideLayout19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4.xml.rels><?xml version="1.0" encoding="UTF-8" standalone="yes" ?><Relationships xmlns="http://schemas.openxmlformats.org/package/2006/relationships"><Relationship Id="rId8" Target="../theme/theme4.xml" Type="http://schemas.openxmlformats.org/officeDocument/2006/relationships/theme"/><Relationship Id="rId3" Target="../slideLayouts/slideLayout25.xml" Type="http://schemas.openxmlformats.org/officeDocument/2006/relationships/slideLayout"/><Relationship Id="rId7" Target="../slideLayouts/slideLayout29.xml" Type="http://schemas.openxmlformats.org/officeDocument/2006/relationships/slideLayout"/><Relationship Id="rId2" Target="../slideLayouts/slideLayout24.xml" Type="http://schemas.openxmlformats.org/officeDocument/2006/relationships/slideLayout"/><Relationship Id="rId1" Target="../slideLayouts/slideLayout23.xml" Type="http://schemas.openxmlformats.org/officeDocument/2006/relationships/slideLayout"/><Relationship Id="rId6" Target="../slideLayouts/slideLayout28.xml" Type="http://schemas.openxmlformats.org/officeDocument/2006/relationships/slideLayout"/><Relationship Id="rId5" Target="../slideLayouts/slideLayout27.xml" Type="http://schemas.openxmlformats.org/officeDocument/2006/relationships/slideLayout"/><Relationship Id="rId4" Target="../slideLayouts/slideLayout26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5.xml.rels><?xml version="1.0" encoding="UTF-8" standalone="yes" ?><Relationships xmlns="http://schemas.openxmlformats.org/package/2006/relationships"><Relationship Id="rId8" Target="../theme/theme5.xml" Type="http://schemas.openxmlformats.org/officeDocument/2006/relationships/theme"/><Relationship Id="rId3" Target="../slideLayouts/slideLayout32.xml" Type="http://schemas.openxmlformats.org/officeDocument/2006/relationships/slideLayout"/><Relationship Id="rId7" Target="../slideLayouts/slideLayout36.xml" Type="http://schemas.openxmlformats.org/officeDocument/2006/relationships/slideLayout"/><Relationship Id="rId2" Target="../slideLayouts/slideLayout31.xml" Type="http://schemas.openxmlformats.org/officeDocument/2006/relationships/slideLayout"/><Relationship Id="rId1" Target="../slideLayouts/slideLayout30.xml" Type="http://schemas.openxmlformats.org/officeDocument/2006/relationships/slideLayout"/><Relationship Id="rId6" Target="../slideLayouts/slideLayout35.xml" Type="http://schemas.openxmlformats.org/officeDocument/2006/relationships/slideLayout"/><Relationship Id="rId5" Target="../slideLayouts/slideLayout34.xml" Type="http://schemas.openxmlformats.org/officeDocument/2006/relationships/slideLayout"/><Relationship Id="rId10" Target="../media/image23.png" Type="http://schemas.openxmlformats.org/officeDocument/2006/relationships/image"/><Relationship Id="rId4" Target="../slideLayouts/slideLayout33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6.xml.rels><?xml version="1.0" encoding="UTF-8" standalone="yes" ?><Relationships xmlns="http://schemas.openxmlformats.org/package/2006/relationships"><Relationship Id="rId8" Target="../theme/theme6.xml" Type="http://schemas.openxmlformats.org/officeDocument/2006/relationships/theme"/><Relationship Id="rId3" Target="../slideLayouts/slideLayout39.xml" Type="http://schemas.openxmlformats.org/officeDocument/2006/relationships/slideLayout"/><Relationship Id="rId7" Target="../slideLayouts/slideLayout43.xml" Type="http://schemas.openxmlformats.org/officeDocument/2006/relationships/slideLayout"/><Relationship Id="rId2" Target="../slideLayouts/slideLayout38.xml" Type="http://schemas.openxmlformats.org/officeDocument/2006/relationships/slideLayout"/><Relationship Id="rId1" Target="../slideLayouts/slideLayout37.xml" Type="http://schemas.openxmlformats.org/officeDocument/2006/relationships/slideLayout"/><Relationship Id="rId6" Target="../slideLayouts/slideLayout42.xml" Type="http://schemas.openxmlformats.org/officeDocument/2006/relationships/slideLayout"/><Relationship Id="rId5" Target="../slideLayouts/slideLayout41.xml" Type="http://schemas.openxmlformats.org/officeDocument/2006/relationships/slideLayout"/><Relationship Id="rId10" Target="../media/image23.png" Type="http://schemas.openxmlformats.org/officeDocument/2006/relationships/image"/><Relationship Id="rId4" Target="../slideLayouts/slideLayout40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7.xml.rels><?xml version="1.0" encoding="UTF-8" standalone="yes" ?><Relationships xmlns="http://schemas.openxmlformats.org/package/2006/relationships"><Relationship Id="rId8" Target="../theme/theme7.xml" Type="http://schemas.openxmlformats.org/officeDocument/2006/relationships/theme"/><Relationship Id="rId3" Target="../slideLayouts/slideLayout46.xml" Type="http://schemas.openxmlformats.org/officeDocument/2006/relationships/slideLayout"/><Relationship Id="rId7" Target="../slideLayouts/slideLayout50.xml" Type="http://schemas.openxmlformats.org/officeDocument/2006/relationships/slideLayout"/><Relationship Id="rId2" Target="../slideLayouts/slideLayout45.xml" Type="http://schemas.openxmlformats.org/officeDocument/2006/relationships/slideLayout"/><Relationship Id="rId1" Target="../slideLayouts/slideLayout44.xml" Type="http://schemas.openxmlformats.org/officeDocument/2006/relationships/slideLayout"/><Relationship Id="rId6" Target="../slideLayouts/slideLayout49.xml" Type="http://schemas.openxmlformats.org/officeDocument/2006/relationships/slideLayout"/><Relationship Id="rId5" Target="../slideLayouts/slideLayout48.xml" Type="http://schemas.openxmlformats.org/officeDocument/2006/relationships/slideLayout"/><Relationship Id="rId4" Target="../slideLayouts/slideLayout47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8.xml.rels><?xml version="1.0" encoding="UTF-8" standalone="yes" ?><Relationships xmlns="http://schemas.openxmlformats.org/package/2006/relationships"><Relationship Id="rId8" Target="../theme/theme8.xml" Type="http://schemas.openxmlformats.org/officeDocument/2006/relationships/theme"/><Relationship Id="rId3" Target="../slideLayouts/slideLayout53.xml" Type="http://schemas.openxmlformats.org/officeDocument/2006/relationships/slideLayout"/><Relationship Id="rId7" Target="../slideLayouts/slideLayout57.xml" Type="http://schemas.openxmlformats.org/officeDocument/2006/relationships/slideLayout"/><Relationship Id="rId2" Target="../slideLayouts/slideLayout52.xml" Type="http://schemas.openxmlformats.org/officeDocument/2006/relationships/slideLayout"/><Relationship Id="rId1" Target="../slideLayouts/slideLayout51.xml" Type="http://schemas.openxmlformats.org/officeDocument/2006/relationships/slideLayout"/><Relationship Id="rId6" Target="../slideLayouts/slideLayout56.xml" Type="http://schemas.openxmlformats.org/officeDocument/2006/relationships/slideLayout"/><Relationship Id="rId5" Target="../slideLayouts/slideLayout55.xml" Type="http://schemas.openxmlformats.org/officeDocument/2006/relationships/slideLayout"/><Relationship Id="rId4" Target="../slideLayouts/slideLayout54.xml" Type="http://schemas.openxmlformats.org/officeDocument/2006/relationships/slideLayout"/><Relationship Id="rId9" Target="../media/image1.jpeg" Type="http://schemas.openxmlformats.org/officeDocument/2006/relationships/image"/></Relationships>
</file>

<file path=ppt/slideMasters/_rels/slideMaster9.xml.rels><?xml version="1.0" encoding="UTF-8" standalone="yes" ?><Relationships xmlns="http://schemas.openxmlformats.org/package/2006/relationships"><Relationship Id="rId8" Target="../media/image1.jpeg" Type="http://schemas.openxmlformats.org/officeDocument/2006/relationships/image"/><Relationship Id="rId3" Target="../slideLayouts/slideLayout60.xml" Type="http://schemas.openxmlformats.org/officeDocument/2006/relationships/slideLayout"/><Relationship Id="rId7" Target="../theme/theme9.xml" Type="http://schemas.openxmlformats.org/officeDocument/2006/relationships/theme"/><Relationship Id="rId2" Target="../slideLayouts/slideLayout59.xml" Type="http://schemas.openxmlformats.org/officeDocument/2006/relationships/slideLayout"/><Relationship Id="rId1" Target="../slideLayouts/slideLayout58.xml" Type="http://schemas.openxmlformats.org/officeDocument/2006/relationships/slideLayout"/><Relationship Id="rId6" Target="../slideLayouts/slideLayout63.xml" Type="http://schemas.openxmlformats.org/officeDocument/2006/relationships/slideLayout"/><Relationship Id="rId5" Target="../slideLayouts/slideLayout62.xml" Type="http://schemas.openxmlformats.org/officeDocument/2006/relationships/slideLayout"/><Relationship Id="rId4" Target="../slideLayouts/slideLayout61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61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c"/>
          <p:cNvSpPr txBox="1"/>
          <p:nvPr userDrawn="1"/>
        </p:nvSpPr>
        <p:spPr>
          <a:xfrm>
            <a:off x="0" y="8"/>
            <a:ext cx="9144000" cy="219287"/>
          </a:xfrm>
          <a:prstGeom prst="rect">
            <a:avLst/>
          </a:prstGeom>
          <a:noFill/>
        </p:spPr>
        <p:txBody>
          <a:bodyPr vert="horz" wrap="square" lIns="91422" tIns="45711" rIns="91422" bIns="45711" rtlCol="0">
            <a:spAutoFit/>
          </a:bodyPr>
          <a:lstStyle/>
          <a:p>
            <a:pPr algn="ctr"/>
            <a:endParaRPr kumimoji="0" lang="en-GB" sz="8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9" name="fc"/>
          <p:cNvSpPr txBox="1"/>
          <p:nvPr userDrawn="1"/>
        </p:nvSpPr>
        <p:spPr>
          <a:xfrm>
            <a:off x="0" y="4868474"/>
            <a:ext cx="9144000" cy="219287"/>
          </a:xfrm>
          <a:prstGeom prst="rect">
            <a:avLst/>
          </a:prstGeom>
          <a:noFill/>
        </p:spPr>
        <p:txBody>
          <a:bodyPr vert="horz" wrap="square" lIns="91422" tIns="45711" rIns="91422" bIns="45711" rtlCol="0">
            <a:spAutoFit/>
          </a:bodyPr>
          <a:lstStyle/>
          <a:p>
            <a:pPr algn="ctr"/>
            <a:endParaRPr kumimoji="0" lang="en-GB" sz="8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2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</p:sldLayoutIdLst>
  <p:txStyles>
    <p:titleStyle>
      <a:lvl1pPr algn="ctr" defTabSz="91417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05-Mar-19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9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0AA63D-663F-224D-826B-EA849643AF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949844" y="4749226"/>
            <a:ext cx="887403" cy="1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6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</p:sldLayoutIdLst>
  <p:txStyles>
    <p:titleStyle>
      <a:lvl1pPr algn="ctr" defTabSz="91426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05-Mar-19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0AA63D-663F-224D-826B-EA849643AF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949844" y="4749226"/>
            <a:ext cx="887403" cy="1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05-Mar-19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4735190-AFA0-5C46-AB84-B6946B2F846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05/03/2019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ECMWF_Master_Logo_CMYK_nostrap (1)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2" name="Picture 11" descr="logo-ce-horizontal-en-quadri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669698-157A-4759-ABE6-C475993D40D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07" y="4468580"/>
            <a:ext cx="728585" cy="265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BB12A8-7A92-4207-AAA1-DBB32FE6FA9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71370"/>
            <a:ext cx="3564030" cy="4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9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05-Mar-19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61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61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05-Mar-19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6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6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72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19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8.png"/></Relationships>
</file>

<file path=ppt/slides/_rels/slide11.xml.rels><?xml version="1.0" encoding="UTF-8" standalone="yes" ?><Relationships xmlns="http://schemas.openxmlformats.org/package/2006/relationships"><Relationship Id="rId8" Target="../media/image84.jpeg" Type="http://schemas.openxmlformats.org/officeDocument/2006/relationships/image"/><Relationship Id="rId3" Target="../media/image79.jpeg" Type="http://schemas.openxmlformats.org/officeDocument/2006/relationships/image"/><Relationship Id="rId7" Target="../media/image83.jpeg" Type="http://schemas.openxmlformats.org/officeDocument/2006/relationships/image"/><Relationship Id="rId2" Target="../notesSlides/notesSlide8.xml" Type="http://schemas.openxmlformats.org/officeDocument/2006/relationships/notesSlide"/><Relationship Id="rId1" Target="../slideLayouts/slideLayout89.xml" Type="http://schemas.openxmlformats.org/officeDocument/2006/relationships/slideLayout"/><Relationship Id="rId6" Target="../media/image82.jpeg" Type="http://schemas.openxmlformats.org/officeDocument/2006/relationships/image"/><Relationship Id="rId5" Target="../media/image81.jpeg" Type="http://schemas.openxmlformats.org/officeDocument/2006/relationships/image"/><Relationship Id="rId10" Target="../media/image86.jpeg" Type="http://schemas.openxmlformats.org/officeDocument/2006/relationships/image"/><Relationship Id="rId4" Target="../media/image80.jpeg" Type="http://schemas.openxmlformats.org/officeDocument/2006/relationships/image"/><Relationship Id="rId9" Target="../media/image85.jpe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8" Target="../media/image91.png" Type="http://schemas.openxmlformats.org/officeDocument/2006/relationships/image"/><Relationship Id="rId13" Target="../media/hdphoto3.wdp" Type="http://schemas.microsoft.com/office/2007/relationships/hdphoto"/><Relationship Id="rId3" Target="../media/image87.jpg" Type="http://schemas.openxmlformats.org/officeDocument/2006/relationships/image"/><Relationship Id="rId7" Target="../media/image90.gif" Type="http://schemas.openxmlformats.org/officeDocument/2006/relationships/image"/><Relationship Id="rId12" Target="../media/image94.pn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42.xml" Type="http://schemas.openxmlformats.org/officeDocument/2006/relationships/slideLayout"/><Relationship Id="rId6" Target="../media/hdphoto1.wdp" Type="http://schemas.microsoft.com/office/2007/relationships/hdphoto"/><Relationship Id="rId11" Target="../media/image93.jpeg" Type="http://schemas.openxmlformats.org/officeDocument/2006/relationships/image"/><Relationship Id="rId5" Target="../media/image89.png" Type="http://schemas.openxmlformats.org/officeDocument/2006/relationships/image"/><Relationship Id="rId15" Target="../media/image95.png" Type="http://schemas.openxmlformats.org/officeDocument/2006/relationships/image"/><Relationship Id="rId10" Target="../media/image92.wmf" Type="http://schemas.openxmlformats.org/officeDocument/2006/relationships/image"/><Relationship Id="rId4" Target="../media/image88.png" Type="http://schemas.openxmlformats.org/officeDocument/2006/relationships/image"/><Relationship Id="rId9" Target="../media/hdphoto2.wdp" Type="http://schemas.microsoft.com/office/2007/relationships/hdphoto"/><Relationship Id="rId14" Target="http://ecem.wemcouncil.org/" TargetMode="External" Type="http://schemas.openxmlformats.org/officeDocument/2006/relationships/hyperlink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 ?><Relationships xmlns="http://schemas.openxmlformats.org/package/2006/relationships"><Relationship Id="rId3" Target="../media/image57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42.xml" Type="http://schemas.openxmlformats.org/officeDocument/2006/relationships/slideLayout"/><Relationship Id="rId4" Target="../media/image58.png" Type="http://schemas.openxmlformats.org/officeDocument/2006/relationships/image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.xml.rels><?xml version="1.0" encoding="UTF-8" standalone="yes" ?><Relationships xmlns="http://schemas.openxmlformats.org/package/2006/relationships"><Relationship Id="rId3" Target="../media/image68.jpe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42.xml" Type="http://schemas.openxmlformats.org/officeDocument/2006/relationships/slideLayout"/></Relationships>
</file>

<file path=ppt/slides/_rels/slide6.xml.rels><?xml version="1.0" encoding="UTF-8" standalone="yes" ?><Relationships xmlns="http://schemas.openxmlformats.org/package/2006/relationships"><Relationship Id="rId3" Target="../slideLayouts/slideLayout94.xml" Type="http://schemas.openxmlformats.org/officeDocument/2006/relationships/slideLayout"/><Relationship Id="rId7" Target="../media/image71.jpeg" Type="http://schemas.openxmlformats.org/officeDocument/2006/relationships/image"/><Relationship Id="rId2" Target="../media/media1.avi" Type="http://schemas.openxmlformats.org/officeDocument/2006/relationships/video"/><Relationship Id="rId1" Target="../media/media1.avi" Type="http://schemas.microsoft.com/office/2007/relationships/media"/><Relationship Id="rId6" Target="../media/image70.jpeg" Type="http://schemas.openxmlformats.org/officeDocument/2006/relationships/image"/><Relationship Id="rId5" Target="../media/image69.jpeg" Type="http://schemas.openxmlformats.org/officeDocument/2006/relationships/image"/><Relationship Id="rId4" Target="../notesSlides/notesSlide5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 ?><Relationships xmlns="http://schemas.openxmlformats.org/package/2006/relationships"><Relationship Id="rId3" Target="../media/image74.jpeg" Type="http://schemas.openxmlformats.org/officeDocument/2006/relationships/image"/><Relationship Id="rId2" Target="../media/image73.jpeg" Type="http://schemas.openxmlformats.org/officeDocument/2006/relationships/image"/><Relationship Id="rId1" Target="../slideLayouts/slideLayout87.xml" Type="http://schemas.openxmlformats.org/officeDocument/2006/relationships/slideLayout"/></Relationships>
</file>

<file path=ppt/slides/_rels/slide9.xml.rels><?xml version="1.0" encoding="UTF-8" standalone="yes" ?><Relationships xmlns="http://schemas.openxmlformats.org/package/2006/relationships"><Relationship Id="rId3" Target="../media/image75.png" Type="http://schemas.openxmlformats.org/officeDocument/2006/relationships/image"/><Relationship Id="rId2" Target="../notesSlides/notesSlide6.xml" Type="http://schemas.openxmlformats.org/officeDocument/2006/relationships/notesSlide"/><Relationship Id="rId1" Target="../slideLayouts/slideLayout89.xml" Type="http://schemas.openxmlformats.org/officeDocument/2006/relationships/slideLayout"/><Relationship Id="rId4" Target="../media/image76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54848132-BBAC-43E3-9772-5FA47B5F18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602386" y="3435846"/>
            <a:ext cx="468052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K4I Forum </a:t>
            </a:r>
            <a:r>
              <a:rPr lang="en-US" dirty="0"/>
              <a:t>D</a:t>
            </a:r>
            <a:r>
              <a:rPr lang="en-US" dirty="0" smtClean="0"/>
              <a:t>inner Debate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5 March 2019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4A74A81-5BF0-451F-B6D3-0D65106863B8}"/>
              </a:ext>
            </a:extLst>
          </p:cNvPr>
          <p:cNvSpPr/>
          <p:nvPr/>
        </p:nvSpPr>
        <p:spPr>
          <a:xfrm>
            <a:off x="2618333" y="4155928"/>
            <a:ext cx="4664571" cy="36933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André </a:t>
            </a:r>
            <a:r>
              <a:rPr lang="en-US" b="1" dirty="0" err="1" smtClean="0">
                <a:solidFill>
                  <a:schemeClr val="bg1"/>
                </a:solidFill>
              </a:rPr>
              <a:t>Obregón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CMWF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49A88013-221D-4641-B327-7707CAD7D7D3}"/>
              </a:ext>
            </a:extLst>
          </p:cNvPr>
          <p:cNvSpPr txBox="1">
            <a:spLocks/>
          </p:cNvSpPr>
          <p:nvPr/>
        </p:nvSpPr>
        <p:spPr>
          <a:xfrm>
            <a:off x="2286322" y="2067694"/>
            <a:ext cx="5328592" cy="560636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Copernicus Climate Change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867705" y="235007"/>
            <a:ext cx="7819096" cy="277539"/>
          </a:xfrm>
        </p:spPr>
        <p:txBody>
          <a:bodyPr/>
          <a:lstStyle/>
          <a:p>
            <a:r>
              <a:rPr lang="de-DE" dirty="0" err="1" smtClean="0"/>
              <a:t>Climate</a:t>
            </a:r>
            <a:r>
              <a:rPr lang="de-DE" dirty="0" smtClean="0"/>
              <a:t> Data Store</a:t>
            </a:r>
            <a:endParaRPr lang="en-US" spc="225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BDC016-8E99-D24B-A810-34F796BCB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09517"/>
            <a:ext cx="7669239" cy="3618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73FB6C-EC1B-1846-9055-0BA9D637D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941972"/>
            <a:ext cx="2520280" cy="2294074"/>
          </a:xfrm>
          <a:prstGeom prst="rect">
            <a:avLst/>
          </a:prstGeom>
          <a:solidFill>
            <a:schemeClr val="bg1">
              <a:alpha val="0"/>
            </a:schemeClr>
          </a:solidFill>
          <a:scene3d>
            <a:camera prst="perspectiveBelow">
              <a:rot lat="540000" lon="2100000" rev="0"/>
            </a:camera>
            <a:lightRig rig="threePt" dir="t"/>
          </a:scene3d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975937B-C4E4-C046-80D4-C77F395F15A3}"/>
              </a:ext>
            </a:extLst>
          </p:cNvPr>
          <p:cNvCxnSpPr>
            <a:cxnSpLocks/>
          </p:cNvCxnSpPr>
          <p:nvPr/>
        </p:nvCxnSpPr>
        <p:spPr>
          <a:xfrm flipH="1">
            <a:off x="5184068" y="3116259"/>
            <a:ext cx="3636404" cy="10396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A18D24-19E0-554D-857D-8A478460FD06}"/>
              </a:ext>
            </a:extLst>
          </p:cNvPr>
          <p:cNvSpPr txBox="1"/>
          <p:nvPr/>
        </p:nvSpPr>
        <p:spPr>
          <a:xfrm rot="20669615">
            <a:off x="6431944" y="3506680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Service chain</a:t>
            </a:r>
          </a:p>
        </p:txBody>
      </p:sp>
    </p:spTree>
    <p:extLst>
      <p:ext uri="{BB962C8B-B14F-4D97-AF65-F5344CB8AC3E}">
        <p14:creationId xmlns:p14="http://schemas.microsoft.com/office/powerpoint/2010/main" val="18137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Sectoral</a:t>
            </a:r>
            <a:r>
              <a:rPr lang="de-DE" dirty="0" smtClean="0"/>
              <a:t> Information Systems</a:t>
            </a:r>
            <a:endParaRPr lang="en-US" spc="300" dirty="0"/>
          </a:p>
        </p:txBody>
      </p:sp>
      <p:pic>
        <p:nvPicPr>
          <p:cNvPr id="7" name="Picture 12" descr="A screenshot of a social media post&#10;&#10;Description automatically generated">
            <a:extLst>
              <a:ext uri="{FF2B5EF4-FFF2-40B4-BE49-F238E27FC236}">
                <a16:creationId xmlns="" xmlns:a16="http://schemas.microsoft.com/office/drawing/2014/main" id="{3A373967-F12D-3B49-9893-25F23CEF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49" y="843558"/>
            <a:ext cx="3468275" cy="1656184"/>
          </a:xfrm>
          <a:prstGeom prst="rect">
            <a:avLst/>
          </a:prstGeom>
        </p:spPr>
      </p:pic>
      <p:pic>
        <p:nvPicPr>
          <p:cNvPr id="9" name="Picture 1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01BEF677-61C7-A847-8C35-7E77A6369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49" y="1995686"/>
            <a:ext cx="3468275" cy="1549870"/>
          </a:xfrm>
          <a:prstGeom prst="rect">
            <a:avLst/>
          </a:prstGeom>
        </p:spPr>
      </p:pic>
      <p:pic>
        <p:nvPicPr>
          <p:cNvPr id="8" name="Picture 1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B0D77D54-B855-6542-8FCA-0395BE854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147814"/>
            <a:ext cx="3551080" cy="1728192"/>
          </a:xfrm>
          <a:prstGeom prst="rect">
            <a:avLst/>
          </a:prstGeom>
        </p:spPr>
      </p:pic>
      <p:pic>
        <p:nvPicPr>
          <p:cNvPr id="12" name="Picture 4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5F4A3AD0-3166-3547-9D9D-3A88B3798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699542"/>
            <a:ext cx="3159131" cy="1589920"/>
          </a:xfrm>
          <a:prstGeom prst="rect">
            <a:avLst/>
          </a:prstGeom>
        </p:spPr>
      </p:pic>
      <p:pic>
        <p:nvPicPr>
          <p:cNvPr id="13" name="Picture 4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F10CE0C0-DDBA-0C48-B459-CC3BF552B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1515170"/>
            <a:ext cx="3037389" cy="1647130"/>
          </a:xfrm>
          <a:prstGeom prst="rect">
            <a:avLst/>
          </a:prstGeom>
        </p:spPr>
      </p:pic>
      <p:pic>
        <p:nvPicPr>
          <p:cNvPr id="14" name="Picture 43" descr="A screenshot of a social media post&#10;&#10;Description automatically generated">
            <a:extLst>
              <a:ext uri="{FF2B5EF4-FFF2-40B4-BE49-F238E27FC236}">
                <a16:creationId xmlns="" xmlns:a16="http://schemas.microsoft.com/office/drawing/2014/main" id="{5BD99563-684A-7F4C-BBD5-64A606879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119" y="2486391"/>
            <a:ext cx="3020084" cy="1525519"/>
          </a:xfrm>
          <a:prstGeom prst="rect">
            <a:avLst/>
          </a:prstGeom>
        </p:spPr>
      </p:pic>
      <p:pic>
        <p:nvPicPr>
          <p:cNvPr id="17" name="Picture 41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1738D30-2651-334E-A192-13FE49B35E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112" y="3164547"/>
            <a:ext cx="2984311" cy="1495435"/>
          </a:xfrm>
          <a:prstGeom prst="rect">
            <a:avLst/>
          </a:prstGeom>
        </p:spPr>
      </p:pic>
      <p:pic>
        <p:nvPicPr>
          <p:cNvPr id="18" name="Picture 3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81BCD26-E738-6B4A-B103-AC5F30D4B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144" y="3867894"/>
            <a:ext cx="2961726" cy="141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A7BC2D-12DA-9644-AF5B-C29B852A9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8604467" cy="4632752"/>
          </a:xfrm>
          <a:prstGeom prst="rect">
            <a:avLst/>
          </a:prstGeom>
        </p:spPr>
      </p:pic>
      <p:grpSp>
        <p:nvGrpSpPr>
          <p:cNvPr id="164" name="Group 163"/>
          <p:cNvGrpSpPr>
            <a:grpSpLocks noChangeAspect="1"/>
          </p:cNvGrpSpPr>
          <p:nvPr/>
        </p:nvGrpSpPr>
        <p:grpSpPr>
          <a:xfrm>
            <a:off x="1331640" y="4630238"/>
            <a:ext cx="4319994" cy="496428"/>
            <a:chOff x="27022" y="6258069"/>
            <a:chExt cx="5192911" cy="596740"/>
          </a:xfrm>
        </p:grpSpPr>
        <p:pic>
          <p:nvPicPr>
            <p:cNvPr id="165" name="Imag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934" y="6394921"/>
              <a:ext cx="971999" cy="318324"/>
            </a:xfrm>
            <a:prstGeom prst="rect">
              <a:avLst/>
            </a:prstGeom>
          </p:spPr>
        </p:pic>
        <p:pic>
          <p:nvPicPr>
            <p:cNvPr id="166" name="Picture 165" descr="Logo_mast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78378" l="0" r="100000">
                          <a14:foregroundMark x1="61600" y1="40090" x2="61600" y2="40090"/>
                          <a14:foregroundMark x1="53600" y1="22072" x2="53600" y2="22072"/>
                          <a14:foregroundMark x1="37600" y1="7207" x2="37600" y2="7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729" y="6258069"/>
              <a:ext cx="611999" cy="542716"/>
            </a:xfrm>
            <a:prstGeom prst="rect">
              <a:avLst/>
            </a:prstGeom>
          </p:spPr>
        </p:pic>
        <p:pic>
          <p:nvPicPr>
            <p:cNvPr id="167" name="Picture 166" descr="Arco-bu:Users:tro053:alberto:ORGANISER:WEMC:000-WEMC_Projects:Copernicus:Tender_process:C3S_441:C3S_441_proposal:C3S_partners_docs:C3S_UReading:UoR-logo.g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835" y="6408434"/>
              <a:ext cx="1080000" cy="352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Image 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32" b="100000" l="2098" r="98601">
                          <a14:foregroundMark x1="37063" y1="63291" x2="37063" y2="63291"/>
                          <a14:foregroundMark x1="41958" y1="44304" x2="41958" y2="44304"/>
                          <a14:foregroundMark x1="25874" y1="36709" x2="25874" y2="36709"/>
                          <a14:foregroundMark x1="16084" y1="50633" x2="16084" y2="50633"/>
                          <a14:foregroundMark x1="18182" y1="72152" x2="18182" y2="72152"/>
                          <a14:foregroundMark x1="67133" y1="63291" x2="67133" y2="63291"/>
                          <a14:foregroundMark x1="81818" y1="48101" x2="81818" y2="48101"/>
                          <a14:foregroundMark x1="51748" y1="48101" x2="51748" y2="48101"/>
                          <a14:backgroundMark x1="56643" y1="46835" x2="56643" y2="468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" t="13626" r="5857" b="13984"/>
            <a:stretch/>
          </p:blipFill>
          <p:spPr bwMode="auto">
            <a:xfrm>
              <a:off x="743465" y="6357773"/>
              <a:ext cx="972000" cy="43388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9" name="Picture 168" descr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2" y="6378384"/>
              <a:ext cx="756000" cy="449327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170" name="Imagen 27" descr="\\joanma\d$\docs\CREAF\MiraMon\Projectes\h2020\ConnectinGEO\artemis.png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46" t="7709" b="13152"/>
            <a:stretch/>
          </p:blipFill>
          <p:spPr bwMode="auto">
            <a:xfrm>
              <a:off x="3545613" y="6355890"/>
              <a:ext cx="648000" cy="3832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1" name="Picture 170" descr="Logo_master.jpg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9730" b="100000" l="0" r="100000">
                          <a14:foregroundMark x1="21600" y1="92793" x2="21600" y2="92793"/>
                          <a14:foregroundMark x1="34000" y1="92793" x2="34000" y2="92793"/>
                          <a14:foregroundMark x1="46000" y1="93694" x2="46000" y2="93694"/>
                          <a14:foregroundMark x1="62800" y1="95045" x2="62800" y2="95045"/>
                          <a14:foregroundMark x1="82400" y1="94144" x2="82400" y2="94144"/>
                          <a14:foregroundMark x1="92000" y1="95495" x2="92000" y2="954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06"/>
            <a:stretch/>
          </p:blipFill>
          <p:spPr>
            <a:xfrm>
              <a:off x="2841729" y="6731207"/>
              <a:ext cx="645017" cy="123602"/>
            </a:xfrm>
            <a:prstGeom prst="rect">
              <a:avLst/>
            </a:prstGeom>
          </p:spPr>
        </p:pic>
      </p:grpSp>
      <p:sp>
        <p:nvSpPr>
          <p:cNvPr id="19" name="ZoneTexte 4"/>
          <p:cNvSpPr txBox="1"/>
          <p:nvPr/>
        </p:nvSpPr>
        <p:spPr>
          <a:xfrm>
            <a:off x="2214153" y="4156553"/>
            <a:ext cx="20446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8"/>
            <a:r>
              <a:rPr lang="en-GB" sz="1200" u="sng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14"/>
              </a:rPr>
              <a:t>http://ecem.wemcouncil.org</a:t>
            </a:r>
            <a:endParaRPr lang="en-GB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CB75E3A-1280-4C41-A1E5-52317C4F2A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55" y="-29183"/>
            <a:ext cx="896656" cy="8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2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657A940D-3602-4503-B639-D6068E483C1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602386" y="1995686"/>
            <a:ext cx="4680520" cy="2592288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3000" dirty="0"/>
              <a:t>Thank you</a:t>
            </a:r>
            <a:br>
              <a:rPr lang="en-GB" altLang="en-US" sz="3000" dirty="0"/>
            </a:b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 err="1" smtClean="0"/>
              <a:t>Andr</a:t>
            </a:r>
            <a:r>
              <a:rPr lang="de-DE" altLang="en-US" dirty="0"/>
              <a:t>é</a:t>
            </a:r>
            <a:r>
              <a:rPr lang="en-GB" altLang="en-US" dirty="0" smtClean="0"/>
              <a:t> OBREGÓN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de-DE" altLang="en-US" dirty="0"/>
              <a:t>Tel: (+44) 118 949 9028</a:t>
            </a:r>
            <a:br>
              <a:rPr lang="de-DE" altLang="en-US" dirty="0"/>
            </a:br>
            <a:r>
              <a:rPr lang="de-DE" altLang="en-US" dirty="0"/>
              <a:t>Email: andre.obregon@ecmwf.int</a:t>
            </a:r>
          </a:p>
          <a:p>
            <a:endParaRPr lang="de-DE" dirty="0"/>
          </a:p>
          <a:p>
            <a:r>
              <a:rPr lang="en-GB" dirty="0"/>
              <a:t>https://climate.copernicus.eu/ </a:t>
            </a:r>
          </a:p>
          <a:p>
            <a:r>
              <a:rPr lang="en-GB" dirty="0"/>
              <a:t>http://copernicus.eu/</a:t>
            </a:r>
          </a:p>
        </p:txBody>
      </p:sp>
    </p:spTree>
    <p:extLst>
      <p:ext uri="{BB962C8B-B14F-4D97-AF65-F5344CB8AC3E}">
        <p14:creationId xmlns:p14="http://schemas.microsoft.com/office/powerpoint/2010/main" val="2803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Copernicus:  Earth observations and information services</a:t>
            </a:r>
          </a:p>
        </p:txBody>
      </p:sp>
      <p:pic>
        <p:nvPicPr>
          <p:cNvPr id="7170" name="Picture 2" descr="The six thematic information services provided by the Copernicus Earth Observation Program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68" y="642308"/>
            <a:ext cx="6948264" cy="387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956376" y="4593149"/>
            <a:ext cx="1152128" cy="483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Climate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15566"/>
            <a:ext cx="6336704" cy="406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955098" y="931197"/>
            <a:ext cx="8153406" cy="3584769"/>
            <a:chOff x="839350" y="915566"/>
            <a:chExt cx="7953883" cy="3368745"/>
          </a:xfrm>
        </p:grpSpPr>
        <p:pic>
          <p:nvPicPr>
            <p:cNvPr id="9" name="Picture 3">
              <a:extLst>
                <a:ext uri="{FF2B5EF4-FFF2-40B4-BE49-F238E27FC236}">
                  <a16:creationId xmlns="" xmlns:a16="http://schemas.microsoft.com/office/drawing/2014/main" id="{FA45CEBB-AA37-44B2-A638-F35E834A3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41"/>
            <a:stretch/>
          </p:blipFill>
          <p:spPr>
            <a:xfrm>
              <a:off x="839350" y="915566"/>
              <a:ext cx="7953883" cy="3368745"/>
            </a:xfrm>
            <a:prstGeom prst="rect">
              <a:avLst/>
            </a:prstGeom>
          </p:spPr>
        </p:pic>
        <p:sp>
          <p:nvSpPr>
            <p:cNvPr id="10" name="Oval 8"/>
            <p:cNvSpPr/>
            <p:nvPr/>
          </p:nvSpPr>
          <p:spPr>
            <a:xfrm>
              <a:off x="6084168" y="1419622"/>
              <a:ext cx="2569664" cy="2520280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56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Climate</a:t>
            </a:r>
            <a:r>
              <a:rPr lang="de-DE" dirty="0" smtClean="0"/>
              <a:t> </a:t>
            </a:r>
            <a:r>
              <a:rPr lang="de-DE" dirty="0" err="1" smtClean="0"/>
              <a:t>indicators</a:t>
            </a:r>
            <a:endParaRPr lang="en-US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602AF886-6786-E24A-B0CA-BE094ADE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363" y="767156"/>
            <a:ext cx="526366" cy="52636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44CD4A89-33A0-4145-89B9-CD84CCEC7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34" y="1295898"/>
            <a:ext cx="527984" cy="527984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812AFA88-AFDC-E949-A8EF-FD05E59C0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35" y="1880212"/>
            <a:ext cx="545994" cy="54599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xmlns="" id="{BB6DDD73-1B4F-1245-9A58-E39DFE388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889" y="2397282"/>
            <a:ext cx="529840" cy="529840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001FE7AB-4A60-5E4C-8A50-B84B81340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369" y="3453380"/>
            <a:ext cx="526258" cy="526258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2ED8FFF5-7208-CA49-8840-81EE1E4F9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0363" y="4005898"/>
            <a:ext cx="526366" cy="526366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EFD1EAE1-1A62-1345-B66C-2D9181CEC5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7998" y="2927122"/>
            <a:ext cx="526258" cy="526258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xmlns="" id="{AEEA0136-E8F6-A247-A7D5-CFC463602E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3" y="1240801"/>
            <a:ext cx="3469443" cy="231296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74486E38-E15B-584A-B56B-E778E2FED778}"/>
              </a:ext>
            </a:extLst>
          </p:cNvPr>
          <p:cNvSpPr txBox="1"/>
          <p:nvPr/>
        </p:nvSpPr>
        <p:spPr>
          <a:xfrm>
            <a:off x="6012160" y="3833375"/>
            <a:ext cx="3505079" cy="2385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4" rtlCol="0" anchor="t">
            <a:spAutoFit/>
          </a:bodyPr>
          <a:lstStyle/>
          <a:p>
            <a:pPr algn="ctr" defTabSz="685766" hangingPunct="0"/>
            <a:r>
              <a:rPr lang="en-US" sz="1050" dirty="0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climate.copernicus.eu/</a:t>
            </a:r>
            <a:r>
              <a:rPr lang="en-US" sz="105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CopernicusESC</a:t>
            </a:r>
            <a:endParaRPr lang="en-US" sz="105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18" y="741607"/>
            <a:ext cx="3741850" cy="37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2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Copernicus </a:t>
            </a:r>
            <a:r>
              <a:rPr lang="de-DE" dirty="0" err="1" smtClean="0"/>
              <a:t>Climate</a:t>
            </a:r>
            <a:r>
              <a:rPr lang="de-DE" dirty="0" smtClean="0"/>
              <a:t> Change Service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7198"/>
            <a:ext cx="7681604" cy="25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4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C50A91B-2C98-455F-ABE9-673D40CE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5" y="235007"/>
            <a:ext cx="8024776" cy="277539"/>
          </a:xfrm>
        </p:spPr>
        <p:txBody>
          <a:bodyPr>
            <a:noAutofit/>
          </a:bodyPr>
          <a:lstStyle/>
          <a:p>
            <a:r>
              <a:rPr lang="en-US" spc="375" dirty="0"/>
              <a:t>From satellite tracks to long-term global coverage</a:t>
            </a:r>
            <a:endParaRPr lang="fr-FR" spc="375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2BE2AF-79C4-45E1-9558-FFE922ED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8237" y="632034"/>
            <a:ext cx="2327660" cy="210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3CA2AE2-B92D-4DBD-8E16-91633C0F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2014" y="634376"/>
            <a:ext cx="2327660" cy="21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èche : droite 4">
            <a:extLst>
              <a:ext uri="{FF2B5EF4-FFF2-40B4-BE49-F238E27FC236}">
                <a16:creationId xmlns="" xmlns:a16="http://schemas.microsoft.com/office/drawing/2014/main" id="{371F167C-4CBB-4C02-A490-40EE37977BE8}"/>
              </a:ext>
            </a:extLst>
          </p:cNvPr>
          <p:cNvSpPr/>
          <p:nvPr/>
        </p:nvSpPr>
        <p:spPr>
          <a:xfrm>
            <a:off x="3762132" y="1531228"/>
            <a:ext cx="2913647" cy="216024"/>
          </a:xfrm>
          <a:prstGeom prst="rightArrow">
            <a:avLst/>
          </a:prstGeom>
          <a:solidFill>
            <a:srgbClr val="5AC5DD"/>
          </a:solidFill>
          <a:ln>
            <a:solidFill>
              <a:srgbClr val="5AC5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B27359F-5EB6-49B7-9DFB-59746E9C1234}"/>
              </a:ext>
            </a:extLst>
          </p:cNvPr>
          <p:cNvSpPr txBox="1"/>
          <p:nvPr/>
        </p:nvSpPr>
        <p:spPr>
          <a:xfrm>
            <a:off x="4351146" y="175991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… to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gridded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maps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7" name="Animation_EN">
            <a:hlinkClick r:id="" action="ppaction://media"/>
            <a:extLst>
              <a:ext uri="{FF2B5EF4-FFF2-40B4-BE49-F238E27FC236}">
                <a16:creationId xmlns="" xmlns:a16="http://schemas.microsoft.com/office/drawing/2014/main" id="{EA05C53A-E993-42D5-9DD2-C3FDD480A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/>
          <a:stretch/>
        </p:blipFill>
        <p:spPr>
          <a:xfrm>
            <a:off x="2739566" y="2825588"/>
            <a:ext cx="3860016" cy="21712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B8F89244-9EA2-4577-B737-B3607CF5463A}"/>
              </a:ext>
            </a:extLst>
          </p:cNvPr>
          <p:cNvSpPr txBox="1"/>
          <p:nvPr/>
        </p:nvSpPr>
        <p:spPr>
          <a:xfrm>
            <a:off x="3655957" y="100952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satellite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along-track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203564F0-7F2A-40BF-B872-850522BDA41E}"/>
              </a:ext>
            </a:extLst>
          </p:cNvPr>
          <p:cNvSpPr txBox="1"/>
          <p:nvPr/>
        </p:nvSpPr>
        <p:spPr>
          <a:xfrm>
            <a:off x="1475657" y="3345344"/>
            <a:ext cx="1263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… 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derive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Monitoring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Indicators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lèche : angle droit 9">
            <a:extLst>
              <a:ext uri="{FF2B5EF4-FFF2-40B4-BE49-F238E27FC236}">
                <a16:creationId xmlns="" xmlns:a16="http://schemas.microsoft.com/office/drawing/2014/main" id="{D46BFBDB-E9FB-4D3E-8B2C-65541D96BD79}"/>
              </a:ext>
            </a:extLst>
          </p:cNvPr>
          <p:cNvSpPr/>
          <p:nvPr/>
        </p:nvSpPr>
        <p:spPr>
          <a:xfrm rot="5400000">
            <a:off x="1170541" y="3992797"/>
            <a:ext cx="854603" cy="579212"/>
          </a:xfrm>
          <a:prstGeom prst="bentUpArrow">
            <a:avLst/>
          </a:prstGeom>
          <a:solidFill>
            <a:srgbClr val="5AC5DD"/>
          </a:solidFill>
          <a:ln>
            <a:solidFill>
              <a:srgbClr val="5AC5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7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C50A91B-2C98-455F-ABE9-673D40CE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5" y="235007"/>
            <a:ext cx="8024776" cy="277539"/>
          </a:xfrm>
        </p:spPr>
        <p:txBody>
          <a:bodyPr>
            <a:noAutofit/>
          </a:bodyPr>
          <a:lstStyle/>
          <a:p>
            <a:r>
              <a:rPr lang="en-US" spc="375" dirty="0" smtClean="0"/>
              <a:t>Climate Reanalysis: Going </a:t>
            </a:r>
            <a:r>
              <a:rPr lang="en-US" spc="375" dirty="0"/>
              <a:t>from ERA-Interim to ERA5</a:t>
            </a:r>
            <a:endParaRPr lang="fr-FR" spc="375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3A139CF-5B2F-4B60-8715-F73B7CFF1AEA}"/>
              </a:ext>
            </a:extLst>
          </p:cNvPr>
          <p:cNvGrpSpPr/>
          <p:nvPr/>
        </p:nvGrpSpPr>
        <p:grpSpPr>
          <a:xfrm>
            <a:off x="1063669" y="843558"/>
            <a:ext cx="7468771" cy="3609974"/>
            <a:chOff x="1115615" y="843558"/>
            <a:chExt cx="7468771" cy="360997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259E2DA-167D-425A-B63E-4F44DE241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843558"/>
              <a:ext cx="7376703" cy="360997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C334A48-3F82-4F6B-B646-6CF1119EBF20}"/>
                </a:ext>
              </a:extLst>
            </p:cNvPr>
            <p:cNvSpPr/>
            <p:nvPr/>
          </p:nvSpPr>
          <p:spPr>
            <a:xfrm>
              <a:off x="1115615" y="3939902"/>
              <a:ext cx="7468771" cy="513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436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90" y="699542"/>
            <a:ext cx="2766070" cy="188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Building a </a:t>
            </a:r>
            <a:r>
              <a:rPr lang="de-DE" dirty="0" err="1" smtClean="0"/>
              <a:t>Climate</a:t>
            </a:r>
            <a:r>
              <a:rPr lang="de-DE" dirty="0" smtClean="0"/>
              <a:t> Data Store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54" y="2355726"/>
            <a:ext cx="4692544" cy="233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814822" y="127112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Putting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shelves</a:t>
            </a:r>
            <a:r>
              <a:rPr lang="de-DE" dirty="0" smtClean="0"/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4FC14D5-474E-1441-AA34-BFDD1D5EB06C}"/>
              </a:ext>
            </a:extLst>
          </p:cNvPr>
          <p:cNvSpPr txBox="1"/>
          <p:nvPr/>
        </p:nvSpPr>
        <p:spPr>
          <a:xfrm>
            <a:off x="6820832" y="1284652"/>
            <a:ext cx="2160240" cy="2677656"/>
          </a:xfrm>
          <a:prstGeom prst="rect">
            <a:avLst/>
          </a:prstGeom>
          <a:solidFill>
            <a:srgbClr val="F5FBE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Quality of data:</a:t>
            </a:r>
          </a:p>
          <a:p>
            <a:pPr marL="285743" indent="-285743">
              <a:buFont typeface="Arial" charset="0"/>
              <a:buChar char="•"/>
            </a:pPr>
            <a:r>
              <a:rPr lang="en-US" sz="1400" dirty="0"/>
              <a:t>assessments</a:t>
            </a:r>
          </a:p>
          <a:p>
            <a:pPr marL="285743" indent="-285743">
              <a:buFont typeface="Arial" charset="0"/>
              <a:buChar char="•"/>
            </a:pPr>
            <a:r>
              <a:rPr lang="en-US" sz="1400" dirty="0"/>
              <a:t>user guidance</a:t>
            </a:r>
          </a:p>
          <a:p>
            <a:pPr marL="285743" indent="-285743">
              <a:buFont typeface="Arial" charset="0"/>
              <a:buChar char="•"/>
            </a:pPr>
            <a:r>
              <a:rPr lang="en-US" sz="1400" dirty="0"/>
              <a:t>gaps and limitations</a:t>
            </a:r>
          </a:p>
          <a:p>
            <a:pPr marL="285743" indent="-285743">
              <a:buFont typeface="Arial" charset="0"/>
              <a:buChar char="•"/>
            </a:pPr>
            <a:endParaRPr lang="en-US" sz="1400" dirty="0"/>
          </a:p>
          <a:p>
            <a:r>
              <a:rPr lang="en-US" sz="1400" b="1" dirty="0"/>
              <a:t>Quality of tools:</a:t>
            </a:r>
          </a:p>
          <a:p>
            <a:pPr marL="285743" indent="-285743">
              <a:buFont typeface="Arial" charset="0"/>
              <a:buChar char="•"/>
            </a:pPr>
            <a:r>
              <a:rPr lang="en-US" sz="1400" dirty="0"/>
              <a:t>fitness for purpose</a:t>
            </a:r>
          </a:p>
          <a:p>
            <a:pPr marL="285743" indent="-285743">
              <a:buFont typeface="Arial" charset="0"/>
              <a:buChar char="•"/>
            </a:pPr>
            <a:r>
              <a:rPr lang="en-US" sz="1400" dirty="0"/>
              <a:t>best practices</a:t>
            </a:r>
          </a:p>
          <a:p>
            <a:pPr marL="285743" indent="-285743">
              <a:buFont typeface="Arial" charset="0"/>
              <a:buChar char="•"/>
            </a:pPr>
            <a:endParaRPr lang="en-US" sz="1400" dirty="0"/>
          </a:p>
          <a:p>
            <a:r>
              <a:rPr lang="en-US" sz="1400" b="1" dirty="0"/>
              <a:t>Quality of service:</a:t>
            </a:r>
          </a:p>
          <a:p>
            <a:pPr marL="285743" indent="-285743">
              <a:buFont typeface="Arial" charset="0"/>
              <a:buChar char="•"/>
            </a:pPr>
            <a:r>
              <a:rPr lang="en-US" sz="1400" dirty="0"/>
              <a:t>speed, responsiveness</a:t>
            </a:r>
          </a:p>
          <a:p>
            <a:pPr marL="285743" indent="-285743">
              <a:buFont typeface="Arial" charset="0"/>
              <a:buChar char="•"/>
            </a:pPr>
            <a:r>
              <a:rPr lang="en-US" sz="1400" dirty="0"/>
              <a:t>system availability,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</a:t>
            </a:r>
            <a:r>
              <a:rPr lang="de-DE" dirty="0" smtClean="0"/>
              <a:t>valuation </a:t>
            </a:r>
            <a:r>
              <a:rPr lang="de-DE" dirty="0" err="1" smtClean="0"/>
              <a:t>and</a:t>
            </a:r>
            <a:r>
              <a:rPr lang="de-DE" dirty="0" smtClean="0"/>
              <a:t> Quality Control</a:t>
            </a:r>
            <a:endParaRPr lang="en-US" spc="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65AE59-0F26-4240-BD49-DFBBC949E0A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0858500" y="5212661"/>
            <a:ext cx="1156939" cy="771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2BFB3A-E034-574E-9EC7-778B78E789C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1010900" y="5365061"/>
            <a:ext cx="1156939" cy="77129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20" y="947401"/>
            <a:ext cx="5040560" cy="335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4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Bildschirmpräsentation (16:9)</PresentationFormat>
  <Paragraphs>46</Paragraphs>
  <Slides>13</Slides>
  <Notes>9</Notes>
  <HiddenSlides>0</HiddenSlides>
  <MMClips>1</MMClips>
  <ScaleCrop>false</ScaleCrop>
  <HeadingPairs>
    <vt:vector size="4" baseType="variant">
      <vt:variant>
        <vt:lpstr>Design</vt:lpstr>
      </vt:variant>
      <vt:variant>
        <vt:i4>17</vt:i4>
      </vt:variant>
      <vt:variant>
        <vt:lpstr>Folientitel</vt:lpstr>
      </vt:variant>
      <vt:variant>
        <vt:i4>13</vt:i4>
      </vt:variant>
    </vt:vector>
  </HeadingPairs>
  <TitlesOfParts>
    <vt:vector size="30" baseType="lpstr"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1_Climate Change</vt:lpstr>
      <vt:lpstr>2_Climate Change</vt:lpstr>
      <vt:lpstr>3_Climate Change</vt:lpstr>
      <vt:lpstr>4_Climate Change</vt:lpstr>
      <vt:lpstr>6_Climate Change</vt:lpstr>
      <vt:lpstr>7_Climate Change</vt:lpstr>
      <vt:lpstr>8_Climate Change</vt:lpstr>
      <vt:lpstr>PowerPoint-Präsentation</vt:lpstr>
      <vt:lpstr>Copernicus:  Earth observations and information services</vt:lpstr>
      <vt:lpstr>State of the Climate</vt:lpstr>
      <vt:lpstr>Climate indicators</vt:lpstr>
      <vt:lpstr>Copernicus Climate Change Service</vt:lpstr>
      <vt:lpstr>From satellite tracks to long-term global coverage</vt:lpstr>
      <vt:lpstr>Climate Reanalysis: Going from ERA-Interim to ERA5</vt:lpstr>
      <vt:lpstr>Building a Climate Data Store</vt:lpstr>
      <vt:lpstr>Evaluation and Quality Control</vt:lpstr>
      <vt:lpstr>Climate Data Store</vt:lpstr>
      <vt:lpstr>Sectoral Information Systems</vt:lpstr>
      <vt:lpstr>PowerPoint-Präsentation</vt:lpstr>
      <vt:lpstr>PowerPoint-Präsentation</vt:lpstr>
    </vt:vector>
  </TitlesOfParts>
  <Company>GCG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andob</cp:lastModifiedBy>
  <cp:revision>578</cp:revision>
  <cp:lastPrinted>2019-03-05T00:42:12Z</cp:lastPrinted>
  <dcterms:created xsi:type="dcterms:W3CDTF">2016-08-05T07:21:09Z</dcterms:created>
  <dcterms:modified xsi:type="dcterms:W3CDTF">2019-03-05T09:17:14Z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35718111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S8.2.2</vt:lpwstr>
  </property>
</Properties>
</file>