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9" r:id="rId4"/>
    <p:sldId id="257" r:id="rId5"/>
    <p:sldId id="260" r:id="rId6"/>
    <p:sldId id="263" r:id="rId7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D5F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407" autoAdjust="0"/>
  </p:normalViewPr>
  <p:slideViewPr>
    <p:cSldViewPr snapToGrid="0" snapToObjects="1">
      <p:cViewPr>
        <p:scale>
          <a:sx n="40" d="100"/>
          <a:sy n="40" d="100"/>
        </p:scale>
        <p:origin x="2442" y="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4A7ED-2080-44FC-AF69-4A8C0289466E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09536-07F4-4800-8EBD-31F2359D3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9536-07F4-4800-8EBD-31F2359D30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9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9536-07F4-4800-8EBD-31F2359D30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Image 2.jpg">
            <a:extLst>
              <a:ext uri="{FF2B5EF4-FFF2-40B4-BE49-F238E27FC236}">
                <a16:creationId xmlns:a16="http://schemas.microsoft.com/office/drawing/2014/main" id="{4E317C30-DFA5-401B-B9E3-A23A18B2E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6324" y="2138030"/>
            <a:ext cx="3483070" cy="2326229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6323" y="4684811"/>
            <a:ext cx="2540054" cy="12473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GB" dirty="0"/>
          </a:p>
        </p:txBody>
      </p:sp>
      <p:sp>
        <p:nvSpPr>
          <p:cNvPr id="5" name="hc">
            <a:extLst>
              <a:ext uri="{FF2B5EF4-FFF2-40B4-BE49-F238E27FC236}">
                <a16:creationId xmlns:a16="http://schemas.microsoft.com/office/drawing/2014/main" id="{4375FB5F-AA30-47FD-8ADE-37A76490C165}"/>
              </a:ext>
            </a:extLst>
          </p:cNvPr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" name="fc">
            <a:extLst>
              <a:ext uri="{FF2B5EF4-FFF2-40B4-BE49-F238E27FC236}">
                <a16:creationId xmlns:a16="http://schemas.microsoft.com/office/drawing/2014/main" id="{9C289747-70E1-4B1A-ABC8-29B2329A8339}"/>
              </a:ext>
            </a:extLst>
          </p:cNvPr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6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06324" y="2138030"/>
            <a:ext cx="3483070" cy="2326229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806323" y="4684811"/>
            <a:ext cx="2540054" cy="12473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84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 TEXT BAR.jpg">
            <a:extLst>
              <a:ext uri="{FF2B5EF4-FFF2-40B4-BE49-F238E27FC236}">
                <a16:creationId xmlns:a16="http://schemas.microsoft.com/office/drawing/2014/main" id="{12AB5B74-7DF2-43A3-9786-958FCD76C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86550"/>
            <a:ext cx="8229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7B2DEA-5350-4AFF-9006-91CC56F0410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5400000">
            <a:off x="-88106" y="484981"/>
            <a:ext cx="971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17151"/>
            <a:ext cx="5588734" cy="73390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Click to edit Master text styles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E66A673-2A3D-41E6-A68B-71CA86AA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4588" y="6686550"/>
            <a:ext cx="781050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FB24228-E9A4-44E8-AAEF-AC30D4218BE7}" type="datetime1">
              <a:rPr lang="en-GB"/>
              <a:pPr>
                <a:defRPr/>
              </a:pPr>
              <a:t>03/03/2019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9BB7106-BFE8-4156-92FF-37589569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38" y="6686550"/>
            <a:ext cx="4995862" cy="207963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C4A7B4A-513A-4AB2-B60D-174BEAD4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275" y="6686550"/>
            <a:ext cx="549275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2D2E2F"/>
                </a:solidFill>
              </a:defRPr>
            </a:lvl1pPr>
          </a:lstStyle>
          <a:p>
            <a:fld id="{4912C417-7E14-4702-AD66-BA50D63425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824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 TEXT BAR.jpg">
            <a:extLst>
              <a:ext uri="{FF2B5EF4-FFF2-40B4-BE49-F238E27FC236}">
                <a16:creationId xmlns:a16="http://schemas.microsoft.com/office/drawing/2014/main" id="{B92B325F-1CEC-4F64-8EEC-BCDCEB238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86550"/>
            <a:ext cx="8229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275259-F7F0-496F-9EAD-C8894A5995D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5400000">
            <a:off x="-88106" y="484981"/>
            <a:ext cx="971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7151"/>
            <a:ext cx="5588734" cy="73390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800" b="1" baseline="0"/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ga-IE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F2BAC9D9-FF3B-4F19-990B-96275802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4588" y="6686550"/>
            <a:ext cx="781050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F31F0F4-389B-4073-AA4E-564A792E3488}" type="datetime1">
              <a:rPr lang="en-GB"/>
              <a:pPr>
                <a:defRPr/>
              </a:pPr>
              <a:t>03/03/2019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1D990E5-6457-4B71-9859-91931D37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38" y="6686550"/>
            <a:ext cx="4995862" cy="207963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12B8B1F-7B08-45F2-8983-8AB3F784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275" y="6686550"/>
            <a:ext cx="549275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2D2E2F"/>
                </a:solidFill>
              </a:defRPr>
            </a:lvl1pPr>
          </a:lstStyle>
          <a:p>
            <a:fld id="{6F328C18-6E88-4A0A-B0C4-7A7B5E45E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56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EE9BC2-0177-4AA7-9F01-05AC9351089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5400000">
            <a:off x="-88106" y="484981"/>
            <a:ext cx="971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8" descr="PPT TEXT BAR.jpg">
            <a:extLst>
              <a:ext uri="{FF2B5EF4-FFF2-40B4-BE49-F238E27FC236}">
                <a16:creationId xmlns:a16="http://schemas.microsoft.com/office/drawing/2014/main" id="{614105C3-9411-4EB3-B034-D620FD2EB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86550"/>
            <a:ext cx="8229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151"/>
            <a:ext cx="5588734" cy="73390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EF6BA49-5582-4445-81E8-F594FE60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4588" y="6686550"/>
            <a:ext cx="781050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CA3B6C-6244-4CB5-B655-337F89FB0489}" type="datetime1">
              <a:rPr lang="en-GB"/>
              <a:pPr>
                <a:defRPr/>
              </a:pPr>
              <a:t>03/03/2019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CD6CBC-4174-4E0B-B9B4-3EEC6FA7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38" y="6686550"/>
            <a:ext cx="4995862" cy="207963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5987677-8AD0-438D-BE34-F6AE8550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275" y="6686550"/>
            <a:ext cx="549275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2D2E2F"/>
                </a:solidFill>
              </a:defRPr>
            </a:lvl1pPr>
          </a:lstStyle>
          <a:p>
            <a:fld id="{B72EF391-3FC6-47BA-8364-A56705227E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6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 TEXT BAR.jpg">
            <a:extLst>
              <a:ext uri="{FF2B5EF4-FFF2-40B4-BE49-F238E27FC236}">
                <a16:creationId xmlns:a16="http://schemas.microsoft.com/office/drawing/2014/main" id="{0A10C9EB-C303-43C0-9A29-0ACAEFB05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86550"/>
            <a:ext cx="8229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2B4AFF-7BB7-4764-AA3B-403A5E4401C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5400000">
            <a:off x="-88106" y="484981"/>
            <a:ext cx="971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17151"/>
            <a:ext cx="5588734" cy="73390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3419821-E904-441C-ADBB-E3484A38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4588" y="6686550"/>
            <a:ext cx="781050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22DF724-3E76-4D14-9330-FDFAC1178F7C}" type="datetime1">
              <a:rPr lang="en-GB"/>
              <a:pPr>
                <a:defRPr/>
              </a:pPr>
              <a:t>03/03/2019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FA4D611-7E4B-4C56-91F3-9511E7B5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38" y="6686550"/>
            <a:ext cx="4995862" cy="207963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25AAE0E-BFE1-4737-9D61-BCB0619A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275" y="6686550"/>
            <a:ext cx="549275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2D2E2F"/>
                </a:solidFill>
              </a:defRPr>
            </a:lvl1pPr>
          </a:lstStyle>
          <a:p>
            <a:fld id="{E9243157-037B-4363-BB5B-33D52F89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905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 TEXT BAR.jpg">
            <a:extLst>
              <a:ext uri="{FF2B5EF4-FFF2-40B4-BE49-F238E27FC236}">
                <a16:creationId xmlns:a16="http://schemas.microsoft.com/office/drawing/2014/main" id="{78589684-69B7-48CC-9E81-A065F9643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86550"/>
            <a:ext cx="8229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80CD73-015F-469D-8B12-326A2C66240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5400000">
            <a:off x="-88106" y="484981"/>
            <a:ext cx="971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38517"/>
            <a:ext cx="5486400" cy="3389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10565E0-0852-4A36-A7E9-E21378E5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4588" y="6686550"/>
            <a:ext cx="781050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2FC6B47-613C-4D23-80EA-65E0FFE97937}" type="datetime1">
              <a:rPr lang="en-GB"/>
              <a:pPr>
                <a:defRPr/>
              </a:pPr>
              <a:t>03/03/2019</a:t>
            </a:fld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70F727-B6D9-4CEF-A910-05E43D8C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38" y="6686550"/>
            <a:ext cx="4995862" cy="207963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7F6CD34-7469-4636-AB30-149CCB9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275" y="6686550"/>
            <a:ext cx="549275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2D2E2F"/>
                </a:solidFill>
              </a:defRPr>
            </a:lvl1pPr>
          </a:lstStyle>
          <a:p>
            <a:fld id="{6417106A-7EF9-4A64-A7DE-467A31412D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39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 TEXT BAR.jpg">
            <a:extLst>
              <a:ext uri="{FF2B5EF4-FFF2-40B4-BE49-F238E27FC236}">
                <a16:creationId xmlns:a16="http://schemas.microsoft.com/office/drawing/2014/main" id="{CF286F7A-B109-4CF1-8043-91FC8F1F8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86550"/>
            <a:ext cx="8229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898B2F-5A39-47F3-AC37-AFDD4BA2F2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5400000">
            <a:off x="-88106" y="484981"/>
            <a:ext cx="971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12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43121"/>
            <a:ext cx="5111750" cy="4214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5171"/>
            <a:ext cx="3008313" cy="305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8B230487-3C9B-4C3B-966B-14CB46FC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4588" y="6686550"/>
            <a:ext cx="781050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AF8E82-CB43-4074-BBCA-CCA89B4E1AE4}" type="datetime1">
              <a:rPr lang="en-GB"/>
              <a:pPr>
                <a:defRPr/>
              </a:pPr>
              <a:t>03/03/2019</a:t>
            </a:fld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9C43849-7448-4AC4-BCAD-C7FE5191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38" y="6686550"/>
            <a:ext cx="4995862" cy="207963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13B906E-1AB7-455B-9F40-F4B3EABC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275" y="6686550"/>
            <a:ext cx="549275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2D2E2F"/>
                </a:solidFill>
              </a:defRPr>
            </a:lvl1pPr>
          </a:lstStyle>
          <a:p>
            <a:fld id="{6475DC07-91C2-4F03-B6D2-2653960090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65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A08F-21BA-4CFB-8ED7-3F17505E6678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B2E-BA51-46C3-B7D1-FDC6191C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URAMET A4.jpg">
            <a:extLst>
              <a:ext uri="{FF2B5EF4-FFF2-40B4-BE49-F238E27FC236}">
                <a16:creationId xmlns:a16="http://schemas.microsoft.com/office/drawing/2014/main" id="{CEDC81C2-5147-47CD-B1B1-AA0BDD5CA88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227013"/>
            <a:ext cx="1968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c">
            <a:extLst>
              <a:ext uri="{FF2B5EF4-FFF2-40B4-BE49-F238E27FC236}">
                <a16:creationId xmlns:a16="http://schemas.microsoft.com/office/drawing/2014/main" id="{586B2412-C437-463C-8BA5-330A251E39D6}"/>
              </a:ext>
            </a:extLst>
          </p:cNvPr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>
            <a:extLst>
              <a:ext uri="{FF2B5EF4-FFF2-40B4-BE49-F238E27FC236}">
                <a16:creationId xmlns:a16="http://schemas.microsoft.com/office/drawing/2014/main" id="{B20CDC87-34BE-4B9A-BB7C-DB01716AEF37}"/>
              </a:ext>
            </a:extLst>
          </p:cNvPr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3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9HEY1URQIQY?utm_source=unsplash&amp;utm_medium=referral&amp;utm_content=creditCopyTex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earch/photos/climate-change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1f-FQj0k0U?utm_source=unsplash&amp;utm_medium=referral&amp;utm_content=creditCopyTex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earch/photos/air-conditioner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Woolliams@npl.co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2">
            <a:extLst>
              <a:ext uri="{FF2B5EF4-FFF2-40B4-BE49-F238E27FC236}">
                <a16:creationId xmlns:a16="http://schemas.microsoft.com/office/drawing/2014/main" id="{7517D1D9-03D6-42E8-B6B6-1AAB88C5EC9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806950" y="2138363"/>
            <a:ext cx="3482975" cy="2325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Robust measurements of climate change</a:t>
            </a:r>
          </a:p>
        </p:txBody>
      </p:sp>
      <p:sp>
        <p:nvSpPr>
          <p:cNvPr id="44" name="Subtitle 43">
            <a:extLst>
              <a:ext uri="{FF2B5EF4-FFF2-40B4-BE49-F238E27FC236}">
                <a16:creationId xmlns:a16="http://schemas.microsoft.com/office/drawing/2014/main" id="{7F9E664D-74E7-4B1B-B66E-E4DBC5C4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950" y="4684713"/>
            <a:ext cx="3482974" cy="1702019"/>
          </a:xfrm>
        </p:spPr>
        <p:txBody>
          <a:bodyPr/>
          <a:lstStyle/>
          <a:p>
            <a:pPr>
              <a:defRPr/>
            </a:pPr>
            <a:r>
              <a:rPr lang="en-GB" dirty="0"/>
              <a:t>Emma Woolliams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European Metrology Network for Climate and Ocean Observation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5A2F-ACC3-452A-BD37-7D278E1E5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18A6A-B6F5-48F9-ABFB-1C8BD8CEA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00A34-1EB9-4D75-947B-E17037528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" r="68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5BAB12-0F4E-4822-8BF0-2674E3F65035}"/>
              </a:ext>
            </a:extLst>
          </p:cNvPr>
          <p:cNvSpPr/>
          <p:nvPr/>
        </p:nvSpPr>
        <p:spPr>
          <a:xfrm>
            <a:off x="81821" y="6382341"/>
            <a:ext cx="366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Photo by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-apple-system"/>
                <a:hlinkClick r:id="rId3"/>
              </a:rPr>
              <a:t>Jason Blackeye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 on 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-apple-system"/>
                <a:hlinkClick r:id="rId4"/>
              </a:rPr>
              <a:t>Unsplash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A831-BC35-44E1-9DD3-7F56E6E70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9D2B-EE00-4E7B-BA23-43C2F3F46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rtist's impression of the Sentinel-2A satellite in orbit (Image: ESA/ATG medialab)">
            <a:extLst>
              <a:ext uri="{FF2B5EF4-FFF2-40B4-BE49-F238E27FC236}">
                <a16:creationId xmlns:a16="http://schemas.microsoft.com/office/drawing/2014/main" id="{98060623-D2F7-45E1-AB53-73B4FE06B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9760"/>
          <a:stretch/>
        </p:blipFill>
        <p:spPr bwMode="auto">
          <a:xfrm>
            <a:off x="0" y="-33556"/>
            <a:ext cx="9144000" cy="69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6D7FF-9BF4-4351-A3FF-0656C8D4526A}"/>
              </a:ext>
            </a:extLst>
          </p:cNvPr>
          <p:cNvSpPr txBox="1"/>
          <p:nvPr/>
        </p:nvSpPr>
        <p:spPr>
          <a:xfrm>
            <a:off x="235216" y="6354357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Image of Sentinel-2 by ESA</a:t>
            </a:r>
          </a:p>
        </p:txBody>
      </p:sp>
    </p:spTree>
    <p:extLst>
      <p:ext uri="{BB962C8B-B14F-4D97-AF65-F5344CB8AC3E}">
        <p14:creationId xmlns:p14="http://schemas.microsoft.com/office/powerpoint/2010/main" val="113941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D5B6-2BF5-405C-AD65-21A7FF18E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4D81E-4546-407A-B3AC-C6F416F41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659FC-E0D4-4513-B742-A662D4EFB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" t="21894" r="-261" b="28620"/>
          <a:stretch/>
        </p:blipFill>
        <p:spPr>
          <a:xfrm>
            <a:off x="0" y="1"/>
            <a:ext cx="923363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F169F6-3F83-42D5-87F6-4B621AD24337}"/>
              </a:ext>
            </a:extLst>
          </p:cNvPr>
          <p:cNvSpPr/>
          <p:nvPr/>
        </p:nvSpPr>
        <p:spPr>
          <a:xfrm>
            <a:off x="-44820" y="6441764"/>
            <a:ext cx="37511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-apple-system"/>
              </a:rPr>
              <a:t>Photo by 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-apple-system"/>
                <a:hlinkClick r:id="rId3"/>
              </a:rPr>
              <a:t>Chromatograph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-apple-system"/>
              </a:rPr>
              <a:t> on 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-apple-system"/>
                <a:hlinkClick r:id="rId4"/>
              </a:rPr>
              <a:t>Unsplash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687A-2054-471D-AABB-0348A8981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4BCB9-2906-4A42-A5A5-2250224B3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coral reef">
            <a:extLst>
              <a:ext uri="{FF2B5EF4-FFF2-40B4-BE49-F238E27FC236}">
                <a16:creationId xmlns:a16="http://schemas.microsoft.com/office/drawing/2014/main" id="{7CC3F71E-8668-4186-ABBD-6215FEFD7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r="2821"/>
          <a:stretch/>
        </p:blipFill>
        <p:spPr bwMode="auto">
          <a:xfrm>
            <a:off x="0" y="0"/>
            <a:ext cx="9269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C6F542-3126-43E8-B993-A43377121E49}"/>
              </a:ext>
            </a:extLst>
          </p:cNvPr>
          <p:cNvSpPr/>
          <p:nvPr/>
        </p:nvSpPr>
        <p:spPr>
          <a:xfrm>
            <a:off x="0" y="6308123"/>
            <a:ext cx="2915413" cy="369332"/>
          </a:xfrm>
          <a:prstGeom prst="rect">
            <a:avLst/>
          </a:prstGeom>
          <a:solidFill>
            <a:srgbClr val="FFFFFF">
              <a:alpha val="23137"/>
            </a:srgb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-apple-system"/>
              </a:rPr>
              <a:t>Photo from BBC Living Planet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7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2">
            <a:extLst>
              <a:ext uri="{FF2B5EF4-FFF2-40B4-BE49-F238E27FC236}">
                <a16:creationId xmlns:a16="http://schemas.microsoft.com/office/drawing/2014/main" id="{7517D1D9-03D6-42E8-B6B6-1AAB88C5EC9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806950" y="2138363"/>
            <a:ext cx="3482975" cy="2325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Robust measurements of climate change</a:t>
            </a:r>
          </a:p>
        </p:txBody>
      </p:sp>
      <p:sp>
        <p:nvSpPr>
          <p:cNvPr id="44" name="Subtitle 43">
            <a:extLst>
              <a:ext uri="{FF2B5EF4-FFF2-40B4-BE49-F238E27FC236}">
                <a16:creationId xmlns:a16="http://schemas.microsoft.com/office/drawing/2014/main" id="{7F9E664D-74E7-4B1B-B66E-E4DBC5C4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950" y="2936728"/>
            <a:ext cx="3482974" cy="1702019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European Metrology Network for Climate and Ocean Observation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89A3B-2285-4F0E-A3EC-8989FB5DF29B}"/>
              </a:ext>
            </a:extLst>
          </p:cNvPr>
          <p:cNvSpPr txBox="1"/>
          <p:nvPr/>
        </p:nvSpPr>
        <p:spPr>
          <a:xfrm>
            <a:off x="4806950" y="5816009"/>
            <a:ext cx="399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Contact:</a:t>
            </a:r>
          </a:p>
          <a:p>
            <a:r>
              <a:rPr lang="en-GB" dirty="0">
                <a:hlinkClick r:id="rId3"/>
              </a:rPr>
              <a:t>Emma.Woolliams@npl.co.uk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98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RAMET">
      <a:dk1>
        <a:srgbClr val="133869"/>
      </a:dk1>
      <a:lt1>
        <a:sysClr val="window" lastClr="FFFFFF"/>
      </a:lt1>
      <a:dk2>
        <a:srgbClr val="5A5B5E"/>
      </a:dk2>
      <a:lt2>
        <a:srgbClr val="EEECE1"/>
      </a:lt2>
      <a:accent1>
        <a:srgbClr val="EDC212"/>
      </a:accent1>
      <a:accent2>
        <a:srgbClr val="F06B1D"/>
      </a:accent2>
      <a:accent3>
        <a:srgbClr val="E82533"/>
      </a:accent3>
      <a:accent4>
        <a:srgbClr val="9C005B"/>
      </a:accent4>
      <a:accent5>
        <a:srgbClr val="7DBF31"/>
      </a:accent5>
      <a:accent6>
        <a:srgbClr val="0090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RAMET_Powerpoint.potx" id="{80CFF046-2C9C-42D8-8E64-6502A9072865}" vid="{D7C4B929-50C2-45F7-954B-284E91FD09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55</Words>
  <Application>Microsoft Office PowerPoint</Application>
  <PresentationFormat>On-screen Show (4:3)</PresentationFormat>
  <Paragraphs>13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-apple-system</vt:lpstr>
      <vt:lpstr>Arial</vt:lpstr>
      <vt:lpstr>Calibri</vt:lpstr>
      <vt:lpstr>Office Theme</vt:lpstr>
      <vt:lpstr>Robust measurements of climate change</vt:lpstr>
      <vt:lpstr>PowerPoint Presentation</vt:lpstr>
      <vt:lpstr>PowerPoint Presentation</vt:lpstr>
      <vt:lpstr>PowerPoint Presentation</vt:lpstr>
      <vt:lpstr>PowerPoint Presentation</vt:lpstr>
      <vt:lpstr>Robust measurements of climate change</vt:lpstr>
    </vt:vector>
  </TitlesOfParts>
  <Company>bennis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bennis</dc:creator>
  <cp:lastModifiedBy>Emma Woolliams</cp:lastModifiedBy>
  <cp:revision>32</cp:revision>
  <cp:lastPrinted>2015-04-17T08:30:58Z</cp:lastPrinted>
  <dcterms:created xsi:type="dcterms:W3CDTF">2015-04-17T08:30:14Z</dcterms:created>
  <dcterms:modified xsi:type="dcterms:W3CDTF">2019-03-04T09:56:47Z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Official</vt:lpwstr>
  </property>
  <property fmtid="{D5CDD505-2E9C-101B-9397-08002B2CF9AE}" pid="3" name="aliashPowerpointFooter">
    <vt:lpwstr/>
  </property>
</Properties>
</file>