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32" r:id="rId3"/>
    <p:sldId id="331" r:id="rId4"/>
    <p:sldId id="329" r:id="rId5"/>
    <p:sldId id="330" r:id="rId6"/>
    <p:sldId id="328" r:id="rId7"/>
    <p:sldId id="273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2CF00"/>
    <a:srgbClr val="80FF00"/>
    <a:srgbClr val="CC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8695-FF8F-BA46-B89A-95D673EEF998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2FE6-ABAC-2C47-922C-023D3022F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8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C727-F96A-45BF-802B-0295CC5083E3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C7782-0B86-4417-97B4-701A30D3B7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989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E9F1-129C-416C-ABD3-2B5C01DC88AB}" type="datetime1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470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95C0-9F5C-401D-A668-FEC83A8890E0}" type="datetime1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550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D90C-2329-4370-84F3-4B2FF37102BD}" type="datetime1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819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64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17F8AE-7EEF-45E2-8AED-1D2864D71665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781" y="6176963"/>
            <a:ext cx="1680038" cy="7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67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64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91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6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87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236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0DA7-CFCA-4440-8EB1-BA5397A84C86}" type="datetime1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17F8AE-7EEF-45E2-8AED-1D2864D71665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781" y="6176963"/>
            <a:ext cx="1680038" cy="7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911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4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16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412E-5913-491C-933C-0EDB2394666F}" type="datetime1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33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1499-A627-455B-9F25-224F9FDC759F}" type="datetime1">
              <a:rPr lang="nl-BE" smtClean="0"/>
              <a:t>17/11/2018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E4CC-7213-4CCA-9B11-1BF534EBCF9E}" type="datetime1">
              <a:rPr lang="nl-BE" smtClean="0"/>
              <a:t>17/11/2018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06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47EB-774A-4859-905E-F884A4B3A766}" type="datetime1">
              <a:rPr lang="nl-BE" smtClean="0"/>
              <a:t>17/11/2018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22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EF3A-212C-4759-A9D9-7942035A9B0F}" type="datetime1">
              <a:rPr lang="nl-BE" smtClean="0"/>
              <a:t>17/11/2018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90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B6AF-121A-4E78-83FB-842DC99D3682}" type="datetime1">
              <a:rPr lang="nl-BE" smtClean="0"/>
              <a:t>17/11/2018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70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9D0E-D32B-42E3-A721-ED9EA047F2D6}" type="datetime1">
              <a:rPr lang="nl-BE" smtClean="0"/>
              <a:t>17/11/2018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9C345-8C6A-4FCF-8807-D67C8AFF09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8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E3D8-67F3-44F6-B2E4-B05B2D6F80F2}" type="datetime1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7D0F-19C6-427A-B79C-4407E73AB4DA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350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4000-87E4-44D5-BD9A-F53F09EE54E8}" type="datetimeFigureOut">
              <a:rPr lang="nl-BE" smtClean="0"/>
              <a:t>17/11/2018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D575-1FA1-4436-9033-AFB65298AAE6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85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.ruyters@fbbv.b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96244" y="4005329"/>
            <a:ext cx="10515600" cy="1500187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SUpport and PartnERship </a:t>
            </a:r>
            <a:r>
              <a:rPr lang="en-US" dirty="0">
                <a:solidFill>
                  <a:schemeClr val="tx1"/>
                </a:solidFill>
              </a:rPr>
              <a:t>for the development of multiple sustainable and market ready value chains in the BIO-based economy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8317" y="5529268"/>
            <a:ext cx="60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SuperBIO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funded by the research and innovation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‘Horizon 2020’ of the European Union under the Grant Agreement no. 691555 for the period from 01.06.2016 to 30.11.2018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9" y="5572416"/>
            <a:ext cx="1116578" cy="7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54" y="928468"/>
            <a:ext cx="6351951" cy="28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3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2F31-49AE-4733-9C7D-B8E5FC6D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 err="1"/>
              <a:t>Innosup</a:t>
            </a:r>
            <a:r>
              <a:rPr lang="nl-BE" sz="3600" dirty="0"/>
              <a:t> (H2020): Cluster </a:t>
            </a:r>
            <a:r>
              <a:rPr lang="nl-BE" sz="3600" dirty="0" err="1"/>
              <a:t>facilitated</a:t>
            </a:r>
            <a:r>
              <a:rPr lang="nl-BE" sz="3600" dirty="0"/>
              <a:t> </a:t>
            </a:r>
            <a:r>
              <a:rPr lang="nl-BE" sz="3600" dirty="0" err="1"/>
              <a:t>projects</a:t>
            </a:r>
            <a:r>
              <a:rPr lang="nl-BE" sz="3600" dirty="0"/>
              <a:t> </a:t>
            </a:r>
            <a:r>
              <a:rPr lang="nl-BE" sz="3600" dirty="0" err="1"/>
              <a:t>for</a:t>
            </a:r>
            <a:r>
              <a:rPr lang="nl-BE" sz="3600" dirty="0"/>
              <a:t> new </a:t>
            </a:r>
            <a:r>
              <a:rPr lang="nl-BE" sz="3600" dirty="0" err="1"/>
              <a:t>industrial</a:t>
            </a:r>
            <a:r>
              <a:rPr lang="nl-BE" sz="3600" dirty="0"/>
              <a:t> </a:t>
            </a:r>
            <a:r>
              <a:rPr lang="nl-BE" sz="3600" dirty="0" err="1"/>
              <a:t>value</a:t>
            </a:r>
            <a:r>
              <a:rPr lang="nl-BE" sz="3600" dirty="0"/>
              <a:t> </a:t>
            </a:r>
            <a:r>
              <a:rPr lang="nl-BE" sz="3600" dirty="0" err="1"/>
              <a:t>chains</a:t>
            </a:r>
            <a:endParaRPr lang="nl-B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09B9D-ED3C-4D96-A88E-DA905E28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Biobased</a:t>
            </a:r>
            <a:r>
              <a:rPr lang="nl-BE" dirty="0"/>
              <a:t> </a:t>
            </a:r>
            <a:r>
              <a:rPr lang="nl-BE" dirty="0" err="1"/>
              <a:t>economy</a:t>
            </a:r>
            <a:endParaRPr lang="nl-BE" dirty="0"/>
          </a:p>
          <a:p>
            <a:pPr lvl="1"/>
            <a:r>
              <a:rPr lang="nl-BE" dirty="0"/>
              <a:t>High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new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chains</a:t>
            </a:r>
            <a:endParaRPr lang="nl-BE" dirty="0"/>
          </a:p>
          <a:p>
            <a:r>
              <a:rPr lang="nl-BE" dirty="0"/>
              <a:t>Cross </a:t>
            </a:r>
            <a:r>
              <a:rPr lang="nl-BE" dirty="0" err="1"/>
              <a:t>sectoral</a:t>
            </a:r>
            <a:endParaRPr lang="nl-BE" dirty="0"/>
          </a:p>
          <a:p>
            <a:pPr lvl="1"/>
            <a:r>
              <a:rPr lang="nl-BE" dirty="0" err="1"/>
              <a:t>About</a:t>
            </a:r>
            <a:r>
              <a:rPr lang="nl-BE" dirty="0"/>
              <a:t> 20 sectors </a:t>
            </a:r>
            <a:r>
              <a:rPr lang="nl-BE" dirty="0" err="1"/>
              <a:t>involved</a:t>
            </a:r>
            <a:endParaRPr lang="nl-BE" dirty="0"/>
          </a:p>
          <a:p>
            <a:r>
              <a:rPr lang="nl-BE" dirty="0"/>
              <a:t>Cross border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25C35-C13F-483B-97C0-5AA31296F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4" t="37740" r="31980" b="24760"/>
          <a:stretch/>
        </p:blipFill>
        <p:spPr>
          <a:xfrm>
            <a:off x="6297222" y="2530136"/>
            <a:ext cx="5408921" cy="35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09A70C-DB87-4525-B57A-8FBAA5CE2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5" y="204929"/>
            <a:ext cx="1550989" cy="15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77BE5-22D1-4C99-99DC-A94F555E8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4" y="206713"/>
            <a:ext cx="1544431" cy="1544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5B1D1-9AC3-43AA-8163-1D4228B59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5" y="3210723"/>
            <a:ext cx="1548000" cy="15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23DF9-E095-47C3-942B-F91961034B1A}"/>
              </a:ext>
            </a:extLst>
          </p:cNvPr>
          <p:cNvSpPr txBox="1"/>
          <p:nvPr/>
        </p:nvSpPr>
        <p:spPr>
          <a:xfrm>
            <a:off x="642213" y="4920492"/>
            <a:ext cx="24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Stakeholders </a:t>
            </a:r>
            <a:r>
              <a:rPr lang="nl-BE" sz="2000" dirty="0" err="1">
                <a:solidFill>
                  <a:srgbClr val="00B050"/>
                </a:solidFill>
              </a:rPr>
              <a:t>from</a:t>
            </a:r>
            <a:r>
              <a:rPr lang="nl-BE" sz="2000" dirty="0">
                <a:solidFill>
                  <a:srgbClr val="00B050"/>
                </a:solidFill>
              </a:rPr>
              <a:t> 19 EU </a:t>
            </a:r>
            <a:r>
              <a:rPr lang="nl-BE" sz="2000" dirty="0" err="1">
                <a:solidFill>
                  <a:srgbClr val="00B050"/>
                </a:solidFill>
              </a:rPr>
              <a:t>countries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involved</a:t>
            </a:r>
            <a:endParaRPr lang="nl-BE" sz="20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C65BB-9A8B-4EE6-93E0-87771E678ED5}"/>
              </a:ext>
            </a:extLst>
          </p:cNvPr>
          <p:cNvSpPr txBox="1"/>
          <p:nvPr/>
        </p:nvSpPr>
        <p:spPr>
          <a:xfrm>
            <a:off x="585926" y="1806716"/>
            <a:ext cx="23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60 </a:t>
            </a:r>
            <a:r>
              <a:rPr lang="nl-BE" sz="2000" dirty="0" err="1">
                <a:solidFill>
                  <a:srgbClr val="00B050"/>
                </a:solidFill>
              </a:rPr>
              <a:t>applications</a:t>
            </a:r>
            <a:r>
              <a:rPr lang="nl-BE" sz="2000" dirty="0">
                <a:solidFill>
                  <a:srgbClr val="00B050"/>
                </a:solidFill>
              </a:rPr>
              <a:t>, 49 </a:t>
            </a:r>
            <a:r>
              <a:rPr lang="nl-BE" sz="2000" dirty="0" err="1">
                <a:solidFill>
                  <a:srgbClr val="00B050"/>
                </a:solidFill>
              </a:rPr>
              <a:t>ideas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validated</a:t>
            </a:r>
            <a:endParaRPr lang="nl-BE" sz="20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2C0D6-9F84-4E29-85F2-097F65C93698}"/>
              </a:ext>
            </a:extLst>
          </p:cNvPr>
          <p:cNvSpPr txBox="1"/>
          <p:nvPr/>
        </p:nvSpPr>
        <p:spPr>
          <a:xfrm>
            <a:off x="3596259" y="1808371"/>
            <a:ext cx="3744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42 </a:t>
            </a:r>
            <a:r>
              <a:rPr lang="nl-BE" sz="2000" dirty="0" err="1">
                <a:solidFill>
                  <a:srgbClr val="00B050"/>
                </a:solidFill>
              </a:rPr>
              <a:t>value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chains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created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linking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feedstock</a:t>
            </a:r>
            <a:r>
              <a:rPr lang="nl-BE" sz="2000" dirty="0">
                <a:solidFill>
                  <a:srgbClr val="00B050"/>
                </a:solidFill>
              </a:rPr>
              <a:t> providers, </a:t>
            </a:r>
            <a:r>
              <a:rPr lang="nl-BE" sz="2000" dirty="0" err="1">
                <a:solidFill>
                  <a:srgbClr val="00B050"/>
                </a:solidFill>
              </a:rPr>
              <a:t>technologies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and</a:t>
            </a:r>
            <a:r>
              <a:rPr lang="nl-BE" sz="2000" dirty="0">
                <a:solidFill>
                  <a:srgbClr val="00B050"/>
                </a:solidFill>
              </a:rPr>
              <a:t> end-users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B0328-19B6-4B3A-BD6D-2BF1E4A75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98" y="204929"/>
            <a:ext cx="1548000" cy="15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A017FF-9899-4C2E-BB23-ED1ACCC8F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5" y="3210723"/>
            <a:ext cx="1545011" cy="15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305A39-B97C-4372-B784-0630699AFFD2}"/>
              </a:ext>
            </a:extLst>
          </p:cNvPr>
          <p:cNvSpPr txBox="1"/>
          <p:nvPr/>
        </p:nvSpPr>
        <p:spPr>
          <a:xfrm>
            <a:off x="8090090" y="1808371"/>
            <a:ext cx="3526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37 companies </a:t>
            </a:r>
            <a:r>
              <a:rPr lang="nl-BE" sz="2000" dirty="0" err="1">
                <a:solidFill>
                  <a:srgbClr val="00B050"/>
                </a:solidFill>
              </a:rPr>
              <a:t>received</a:t>
            </a:r>
            <a:r>
              <a:rPr lang="nl-BE" sz="2000" dirty="0">
                <a:solidFill>
                  <a:srgbClr val="00B050"/>
                </a:solidFill>
              </a:rPr>
              <a:t> services </a:t>
            </a:r>
            <a:r>
              <a:rPr lang="nl-BE" sz="2000" dirty="0" err="1">
                <a:solidFill>
                  <a:srgbClr val="00B050"/>
                </a:solidFill>
              </a:rPr>
              <a:t>from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SuperBIO’s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renowned</a:t>
            </a:r>
            <a:r>
              <a:rPr lang="nl-BE" sz="2000" dirty="0">
                <a:solidFill>
                  <a:srgbClr val="00B050"/>
                </a:solidFill>
              </a:rPr>
              <a:t> service providers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B7428-09DC-42E8-92E2-74871A20E677}"/>
              </a:ext>
            </a:extLst>
          </p:cNvPr>
          <p:cNvSpPr txBox="1"/>
          <p:nvPr/>
        </p:nvSpPr>
        <p:spPr>
          <a:xfrm>
            <a:off x="3769209" y="4920491"/>
            <a:ext cx="339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42 </a:t>
            </a:r>
            <a:r>
              <a:rPr lang="nl-BE" sz="2000" dirty="0" err="1">
                <a:solidFill>
                  <a:srgbClr val="00B050"/>
                </a:solidFill>
              </a:rPr>
              <a:t>applicants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were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introduced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to</a:t>
            </a:r>
            <a:r>
              <a:rPr lang="nl-BE" sz="2000" dirty="0">
                <a:solidFill>
                  <a:srgbClr val="00B050"/>
                </a:solidFill>
              </a:rPr>
              <a:t> 87 companies </a:t>
            </a:r>
            <a:r>
              <a:rPr lang="nl-BE" sz="2000" dirty="0" err="1">
                <a:solidFill>
                  <a:srgbClr val="00B050"/>
                </a:solidFill>
              </a:rPr>
              <a:t>leading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to</a:t>
            </a:r>
            <a:r>
              <a:rPr lang="nl-BE" sz="2000" dirty="0">
                <a:solidFill>
                  <a:srgbClr val="00B050"/>
                </a:solidFill>
              </a:rPr>
              <a:t> a </a:t>
            </a:r>
            <a:r>
              <a:rPr lang="nl-BE" sz="2000" dirty="0" err="1">
                <a:solidFill>
                  <a:srgbClr val="00B050"/>
                </a:solidFill>
              </a:rPr>
              <a:t>network</a:t>
            </a:r>
            <a:r>
              <a:rPr lang="nl-BE" sz="2000" dirty="0">
                <a:solidFill>
                  <a:srgbClr val="00B050"/>
                </a:solidFill>
              </a:rPr>
              <a:t> of 120 companies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7BE1F-01C0-4044-870F-0A3327D1F7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3" y="3210723"/>
            <a:ext cx="1548000" cy="15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471FDF-ACCF-4D81-8748-F6953A5A1542}"/>
              </a:ext>
            </a:extLst>
          </p:cNvPr>
          <p:cNvSpPr txBox="1"/>
          <p:nvPr/>
        </p:nvSpPr>
        <p:spPr>
          <a:xfrm>
            <a:off x="8157026" y="4920492"/>
            <a:ext cx="339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37 new </a:t>
            </a:r>
            <a:r>
              <a:rPr lang="nl-BE" sz="2000" dirty="0" err="1">
                <a:solidFill>
                  <a:srgbClr val="00B050"/>
                </a:solidFill>
              </a:rPr>
              <a:t>technologies</a:t>
            </a:r>
            <a:r>
              <a:rPr lang="nl-BE" sz="2000" dirty="0">
                <a:solidFill>
                  <a:srgbClr val="00B050"/>
                </a:solidFill>
              </a:rPr>
              <a:t>, </a:t>
            </a:r>
            <a:r>
              <a:rPr lang="nl-BE" sz="2000" dirty="0" err="1">
                <a:solidFill>
                  <a:srgbClr val="00B050"/>
                </a:solidFill>
              </a:rPr>
              <a:t>processes</a:t>
            </a:r>
            <a:r>
              <a:rPr lang="nl-BE" sz="2000" dirty="0">
                <a:solidFill>
                  <a:srgbClr val="00B050"/>
                </a:solidFill>
              </a:rPr>
              <a:t> or </a:t>
            </a:r>
            <a:r>
              <a:rPr lang="nl-BE" sz="2000" dirty="0" err="1">
                <a:solidFill>
                  <a:srgbClr val="00B050"/>
                </a:solidFill>
              </a:rPr>
              <a:t>products</a:t>
            </a:r>
            <a:endParaRPr lang="nl-BE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2507A08-AB64-4E8A-A299-0AB6BA0CD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89" y="3210723"/>
            <a:ext cx="1548000" cy="154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ABF57-1F58-4CDE-AC95-3023CF798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5" y="204929"/>
            <a:ext cx="1550989" cy="15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C6602-0A60-4418-9F51-6D8424418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4" y="206713"/>
            <a:ext cx="1544431" cy="1544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03C54-7D21-43DC-A34C-B3D7705502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5" y="3210723"/>
            <a:ext cx="1548000" cy="15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A69C36-9ADF-48C1-A9C7-F6B19DFEFA20}"/>
              </a:ext>
            </a:extLst>
          </p:cNvPr>
          <p:cNvSpPr txBox="1"/>
          <p:nvPr/>
        </p:nvSpPr>
        <p:spPr>
          <a:xfrm>
            <a:off x="755608" y="4920491"/>
            <a:ext cx="247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8 new </a:t>
            </a:r>
            <a:r>
              <a:rPr lang="nl-BE" sz="2000" dirty="0" err="1">
                <a:solidFill>
                  <a:srgbClr val="00B050"/>
                </a:solidFill>
              </a:rPr>
              <a:t>biobased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chemicals</a:t>
            </a:r>
            <a:endParaRPr lang="nl-BE" sz="20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078E6-42D9-4C84-AB5C-697171378EC9}"/>
              </a:ext>
            </a:extLst>
          </p:cNvPr>
          <p:cNvSpPr txBox="1"/>
          <p:nvPr/>
        </p:nvSpPr>
        <p:spPr>
          <a:xfrm>
            <a:off x="175712" y="1844945"/>
            <a:ext cx="3053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7 new food </a:t>
            </a:r>
            <a:r>
              <a:rPr lang="nl-BE" sz="2000" dirty="0" err="1">
                <a:solidFill>
                  <a:srgbClr val="00B050"/>
                </a:solidFill>
              </a:rPr>
              <a:t>ingredients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and</a:t>
            </a:r>
            <a:r>
              <a:rPr lang="nl-BE" sz="2000" dirty="0">
                <a:solidFill>
                  <a:srgbClr val="00B050"/>
                </a:solidFill>
              </a:rPr>
              <a:t> 2 new feed </a:t>
            </a:r>
            <a:r>
              <a:rPr lang="nl-BE" sz="2000" dirty="0" err="1">
                <a:solidFill>
                  <a:srgbClr val="00B050"/>
                </a:solidFill>
              </a:rPr>
              <a:t>ingredients</a:t>
            </a:r>
            <a:endParaRPr lang="nl-BE" sz="20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ED068-C0DC-43E1-9B46-6364E50B215E}"/>
              </a:ext>
            </a:extLst>
          </p:cNvPr>
          <p:cNvSpPr txBox="1"/>
          <p:nvPr/>
        </p:nvSpPr>
        <p:spPr>
          <a:xfrm>
            <a:off x="4297898" y="1849100"/>
            <a:ext cx="249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7 new </a:t>
            </a:r>
            <a:r>
              <a:rPr lang="nl-BE" sz="2000" dirty="0" err="1">
                <a:solidFill>
                  <a:srgbClr val="00B050"/>
                </a:solidFill>
              </a:rPr>
              <a:t>agrochemicals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developed</a:t>
            </a:r>
            <a:endParaRPr lang="nl-BE" sz="2000" dirty="0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BFE989-1A62-4F1D-898C-5FB15FE69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98" y="204929"/>
            <a:ext cx="1548000" cy="15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E83705-6699-42C8-8718-25A2FD554C1A}"/>
              </a:ext>
            </a:extLst>
          </p:cNvPr>
          <p:cNvSpPr txBox="1"/>
          <p:nvPr/>
        </p:nvSpPr>
        <p:spPr>
          <a:xfrm>
            <a:off x="8417304" y="1842445"/>
            <a:ext cx="277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4 new </a:t>
            </a:r>
            <a:r>
              <a:rPr lang="nl-BE" sz="2000" dirty="0" err="1">
                <a:solidFill>
                  <a:srgbClr val="00B050"/>
                </a:solidFill>
              </a:rPr>
              <a:t>processes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to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convert</a:t>
            </a:r>
            <a:r>
              <a:rPr lang="nl-BE" sz="2000" dirty="0">
                <a:solidFill>
                  <a:srgbClr val="00B050"/>
                </a:solidFill>
              </a:rPr>
              <a:t> food waste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41181-B167-4CA6-A591-0C1637119499}"/>
              </a:ext>
            </a:extLst>
          </p:cNvPr>
          <p:cNvSpPr txBox="1"/>
          <p:nvPr/>
        </p:nvSpPr>
        <p:spPr>
          <a:xfrm>
            <a:off x="4399619" y="4913875"/>
            <a:ext cx="339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5 new </a:t>
            </a:r>
            <a:r>
              <a:rPr lang="nl-BE" sz="2000" dirty="0" err="1">
                <a:solidFill>
                  <a:srgbClr val="00B050"/>
                </a:solidFill>
              </a:rPr>
              <a:t>biobased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materials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developed</a:t>
            </a:r>
            <a:endParaRPr lang="nl-BE" sz="20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508B4-59DD-4B3D-A02C-A3D1B741344D}"/>
              </a:ext>
            </a:extLst>
          </p:cNvPr>
          <p:cNvSpPr txBox="1"/>
          <p:nvPr/>
        </p:nvSpPr>
        <p:spPr>
          <a:xfrm>
            <a:off x="8157026" y="4920492"/>
            <a:ext cx="339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B050"/>
                </a:solidFill>
              </a:rPr>
              <a:t>21 </a:t>
            </a:r>
            <a:r>
              <a:rPr lang="nl-BE" sz="2000" dirty="0" err="1">
                <a:solidFill>
                  <a:srgbClr val="00B050"/>
                </a:solidFill>
              </a:rPr>
              <a:t>processes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developed</a:t>
            </a:r>
            <a:r>
              <a:rPr lang="nl-BE" sz="2000" dirty="0">
                <a:solidFill>
                  <a:srgbClr val="00B050"/>
                </a:solidFill>
              </a:rPr>
              <a:t>, </a:t>
            </a:r>
            <a:r>
              <a:rPr lang="nl-BE" sz="2000" dirty="0" err="1">
                <a:solidFill>
                  <a:srgbClr val="00B050"/>
                </a:solidFill>
              </a:rPr>
              <a:t>optimised</a:t>
            </a:r>
            <a:r>
              <a:rPr lang="nl-BE" sz="2000" dirty="0">
                <a:solidFill>
                  <a:srgbClr val="00B050"/>
                </a:solidFill>
              </a:rPr>
              <a:t> or </a:t>
            </a:r>
            <a:r>
              <a:rPr lang="nl-BE" sz="2000" dirty="0" err="1">
                <a:solidFill>
                  <a:srgbClr val="00B050"/>
                </a:solidFill>
              </a:rPr>
              <a:t>scaled</a:t>
            </a:r>
            <a:r>
              <a:rPr lang="nl-BE" sz="2000" dirty="0">
                <a:solidFill>
                  <a:srgbClr val="00B050"/>
                </a:solidFill>
              </a:rPr>
              <a:t> up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BE1C42-9A56-434F-9A49-129390AD9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98" y="321072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878"/>
            <a:ext cx="8911107" cy="789167"/>
          </a:xfrm>
        </p:spPr>
        <p:txBody>
          <a:bodyPr>
            <a:normAutofit/>
          </a:bodyPr>
          <a:lstStyle/>
          <a:p>
            <a:r>
              <a:rPr lang="nl-BE" dirty="0"/>
              <a:t>High level </a:t>
            </a:r>
            <a:r>
              <a:rPr lang="nl-BE" dirty="0" err="1"/>
              <a:t>overview</a:t>
            </a:r>
            <a:r>
              <a:rPr lang="nl-BE" dirty="0"/>
              <a:t> of </a:t>
            </a:r>
            <a:r>
              <a:rPr lang="nl-BE" dirty="0" err="1"/>
              <a:t>SuperBIO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41855-B9A6-4C35-B927-0AA507AF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47" y="1271824"/>
            <a:ext cx="6314178" cy="55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35617" y="3503312"/>
            <a:ext cx="5666340" cy="1228486"/>
          </a:xfrm>
        </p:spPr>
        <p:txBody>
          <a:bodyPr>
            <a:normAutofit fontScale="92500"/>
          </a:bodyPr>
          <a:lstStyle/>
          <a:p>
            <a:pPr algn="ctr"/>
            <a:r>
              <a:rPr lang="nl-BE" sz="5200" dirty="0">
                <a:solidFill>
                  <a:schemeClr val="tx1"/>
                </a:solidFill>
              </a:rPr>
              <a:t>Thank </a:t>
            </a:r>
            <a:r>
              <a:rPr lang="nl-BE" sz="5200" dirty="0" err="1">
                <a:solidFill>
                  <a:schemeClr val="tx1"/>
                </a:solidFill>
              </a:rPr>
              <a:t>you</a:t>
            </a:r>
            <a:r>
              <a:rPr lang="nl-BE" sz="5200" dirty="0">
                <a:solidFill>
                  <a:schemeClr val="tx1"/>
                </a:solidFill>
              </a:rPr>
              <a:t>!</a:t>
            </a:r>
          </a:p>
          <a:p>
            <a:r>
              <a:rPr lang="nl-BE" sz="2300" dirty="0">
                <a:solidFill>
                  <a:schemeClr val="tx1"/>
                </a:solidFill>
                <a:hlinkClick r:id="rId3"/>
              </a:rPr>
              <a:t>Stefan.ruyters@fbbv.be</a:t>
            </a:r>
            <a:r>
              <a:rPr lang="nl-BE" sz="2300" dirty="0">
                <a:solidFill>
                  <a:schemeClr val="tx1"/>
                </a:solidFill>
              </a:rPr>
              <a:t>, </a:t>
            </a:r>
            <a:r>
              <a:rPr lang="nl-BE" sz="2300" dirty="0" err="1">
                <a:solidFill>
                  <a:schemeClr val="tx1"/>
                </a:solidFill>
              </a:rPr>
              <a:t>Flanders</a:t>
            </a:r>
            <a:r>
              <a:rPr lang="nl-BE" sz="2300" dirty="0">
                <a:solidFill>
                  <a:schemeClr val="tx1"/>
                </a:solidFill>
              </a:rPr>
              <a:t> </a:t>
            </a:r>
            <a:r>
              <a:rPr lang="nl-BE" sz="2300" dirty="0" err="1">
                <a:solidFill>
                  <a:schemeClr val="tx1"/>
                </a:solidFill>
              </a:rPr>
              <a:t>Biobased</a:t>
            </a:r>
            <a:r>
              <a:rPr lang="nl-BE" sz="2300" dirty="0">
                <a:solidFill>
                  <a:schemeClr val="tx1"/>
                </a:solidFill>
              </a:rPr>
              <a:t> </a:t>
            </a:r>
            <a:r>
              <a:rPr lang="nl-BE" sz="2300" dirty="0" err="1">
                <a:solidFill>
                  <a:schemeClr val="tx1"/>
                </a:solidFill>
              </a:rPr>
              <a:t>Valley</a:t>
            </a:r>
            <a:endParaRPr lang="nl-BE" sz="23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8317" y="5529268"/>
            <a:ext cx="60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SuperBIO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funded by the research and innovation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‘Horizon 2020’ of the European Union under the Grant Agreement no. 691555 for the period from 01.06.2016 to 30.11.2018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9" y="5572416"/>
            <a:ext cx="1116578" cy="7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54" y="928468"/>
            <a:ext cx="6351951" cy="28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0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24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Innosup (H2020): Cluster facilitated projects for new industrial value chains</vt:lpstr>
      <vt:lpstr>PowerPoint Presentation</vt:lpstr>
      <vt:lpstr>PowerPoint Presentation</vt:lpstr>
      <vt:lpstr>High level overview of SuperBIO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Ruyters</dc:creator>
  <cp:lastModifiedBy>Stefan Ruyters</cp:lastModifiedBy>
  <cp:revision>181</cp:revision>
  <cp:lastPrinted>2017-07-11T12:40:19Z</cp:lastPrinted>
  <dcterms:created xsi:type="dcterms:W3CDTF">2016-04-01T09:57:50Z</dcterms:created>
  <dcterms:modified xsi:type="dcterms:W3CDTF">2018-11-17T20:38:12Z</dcterms:modified>
</cp:coreProperties>
</file>