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  <p:sldMasterId id="2147483814" r:id="rId2"/>
  </p:sldMasterIdLst>
  <p:notesMasterIdLst>
    <p:notesMasterId r:id="rId16"/>
  </p:notesMasterIdLst>
  <p:handoutMasterIdLst>
    <p:handoutMasterId r:id="rId17"/>
  </p:handoutMasterIdLst>
  <p:sldIdLst>
    <p:sldId id="1941" r:id="rId3"/>
    <p:sldId id="2360" r:id="rId4"/>
    <p:sldId id="259" r:id="rId5"/>
    <p:sldId id="1886" r:id="rId6"/>
    <p:sldId id="274" r:id="rId7"/>
    <p:sldId id="272" r:id="rId8"/>
    <p:sldId id="2463" r:id="rId9"/>
    <p:sldId id="2380" r:id="rId10"/>
    <p:sldId id="2466" r:id="rId11"/>
    <p:sldId id="2467" r:id="rId12"/>
    <p:sldId id="2468" r:id="rId13"/>
    <p:sldId id="286" r:id="rId14"/>
    <p:sldId id="1254" r:id="rId15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B540C6-AB12-48B5-8E7E-5883959BC807}">
          <p14:sldIdLst>
            <p14:sldId id="1941"/>
            <p14:sldId id="2360"/>
            <p14:sldId id="259"/>
            <p14:sldId id="1886"/>
            <p14:sldId id="274"/>
            <p14:sldId id="272"/>
            <p14:sldId id="2463"/>
            <p14:sldId id="2380"/>
          </p14:sldIdLst>
        </p14:section>
        <p14:section name="BB4SME benefits" id="{965E57D4-13B9-4490-92BF-2307F19A8B36}">
          <p14:sldIdLst>
            <p14:sldId id="2466"/>
            <p14:sldId id="2467"/>
            <p14:sldId id="2468"/>
            <p14:sldId id="286"/>
            <p14:sldId id="1254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8" userDrawn="1">
          <p15:clr>
            <a:srgbClr val="A4A3A4"/>
          </p15:clr>
        </p15:guide>
        <p15:guide id="3" orient="horz" pos="4292" userDrawn="1">
          <p15:clr>
            <a:srgbClr val="A4A3A4"/>
          </p15:clr>
        </p15:guide>
        <p15:guide id="4" pos="52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chen Hanssens" initials="JH" lastIdx="1" clrIdx="0"/>
  <p:cmAuthor id="1" name="Inge Van Daele" initials="IVD" lastIdx="1" clrIdx="1">
    <p:extLst/>
  </p:cmAuthor>
  <p:cmAuthor id="2" name="Revets Hilde" initials="RH" lastIdx="12" clrIdx="2">
    <p:extLst/>
  </p:cmAuthor>
  <p:cmAuthor id="3" name="Dominique Vercammen" initials="DV" lastIdx="3" clrIdx="3">
    <p:extLst/>
  </p:cmAuthor>
  <p:cmAuthor id="4" name="Luc Maertens" initials="LM" lastIdx="1" clrIdx="4">
    <p:extLst/>
  </p:cmAuthor>
  <p:cmAuthor id="5" name="Emile Redant" initials="ER" lastIdx="9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A4A9C2"/>
    <a:srgbClr val="A09EC8"/>
    <a:srgbClr val="8D94D9"/>
    <a:srgbClr val="869BE0"/>
    <a:srgbClr val="666699"/>
    <a:srgbClr val="336699"/>
    <a:srgbClr val="0F498F"/>
    <a:srgbClr val="21477D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3" autoAdjust="0"/>
    <p:restoredTop sz="74150" autoAdjust="0"/>
  </p:normalViewPr>
  <p:slideViewPr>
    <p:cSldViewPr showGuides="1">
      <p:cViewPr varScale="1">
        <p:scale>
          <a:sx n="72" d="100"/>
          <a:sy n="72" d="100"/>
        </p:scale>
        <p:origin x="1092" y="60"/>
      </p:cViewPr>
      <p:guideLst>
        <p:guide orient="horz" pos="28"/>
        <p:guide orient="horz" pos="4292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1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01\Company\1_Projects\A04_Active-ingredient\03_R&amp;D\03_Exp_Data_Externals\AYE\Grape%20trial\results_grap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84916537755695E-2"/>
          <c:y val="4.32603924511532E-2"/>
          <c:w val="0.88617304763791005"/>
          <c:h val="0.798387047796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Sheet2!$O$43</c:f>
              <c:strCache>
                <c:ptCount val="1"/>
                <c:pt idx="0">
                  <c:v>average %incidence 26DAD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E36-4911-B569-E97895AE90F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3E36-4911-B569-E97895AE90F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5-3E36-4911-B569-E97895AE90F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7-3E36-4911-B569-E97895AE90F4}"/>
              </c:ext>
            </c:extLst>
          </c:dPt>
          <c:cat>
            <c:strRef>
              <c:f>Sheet2!$N$44:$N$47</c:f>
              <c:strCache>
                <c:ptCount val="4"/>
                <c:pt idx="0">
                  <c:v>Untreated control</c:v>
                </c:pt>
                <c:pt idx="1">
                  <c:v>Commercial biofungicide</c:v>
                </c:pt>
                <c:pt idx="2">
                  <c:v>Commercial chemical fungicide</c:v>
                </c:pt>
                <c:pt idx="3">
                  <c:v>Agrobody™ biofungicide</c:v>
                </c:pt>
              </c:strCache>
            </c:strRef>
          </c:cat>
          <c:val>
            <c:numRef>
              <c:f>Sheet2!$O$44:$O$47</c:f>
              <c:numCache>
                <c:formatCode>General</c:formatCode>
                <c:ptCount val="4"/>
                <c:pt idx="0">
                  <c:v>79.3333333333333</c:v>
                </c:pt>
                <c:pt idx="1">
                  <c:v>70.666666666666671</c:v>
                </c:pt>
                <c:pt idx="2">
                  <c:v>70</c:v>
                </c:pt>
                <c:pt idx="3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36-4911-B569-E97895AE9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3675424"/>
        <c:axId val="1463002528"/>
      </c:barChart>
      <c:catAx>
        <c:axId val="148367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tx2"/>
                </a:solidFill>
              </a:defRPr>
            </a:pPr>
            <a:endParaRPr lang="nl-BE"/>
          </a:p>
        </c:txPr>
        <c:crossAx val="1463002528"/>
        <c:crosses val="autoZero"/>
        <c:auto val="1"/>
        <c:lblAlgn val="ctr"/>
        <c:lblOffset val="100"/>
        <c:noMultiLvlLbl val="0"/>
      </c:catAx>
      <c:valAx>
        <c:axId val="1463002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nl-BE"/>
          </a:p>
        </c:txPr>
        <c:crossAx val="1483675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8-11-17T18:10:03.420" idx="9">
    <p:pos x="5103" y="1417"/>
    <p:text>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8-11-15T21:56:50.101" idx="8">
    <p:pos x="2461" y="829"/>
    <p:text>fotootje van veel materiaal?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0"/>
            <a:ext cx="2919564" cy="493871"/>
          </a:xfrm>
          <a:prstGeom prst="rect">
            <a:avLst/>
          </a:prstGeom>
        </p:spPr>
        <p:txBody>
          <a:bodyPr vert="horz" lIns="91015" tIns="45508" rIns="91015" bIns="4550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633" y="10"/>
            <a:ext cx="2919564" cy="493871"/>
          </a:xfrm>
          <a:prstGeom prst="rect">
            <a:avLst/>
          </a:prstGeom>
        </p:spPr>
        <p:txBody>
          <a:bodyPr vert="horz" lIns="91015" tIns="45508" rIns="91015" bIns="45508" rtlCol="0"/>
          <a:lstStyle>
            <a:lvl1pPr algn="r">
              <a:defRPr sz="1100"/>
            </a:lvl1pPr>
          </a:lstStyle>
          <a:p>
            <a:fld id="{7D1BDB75-277B-4BD4-835C-66DED6871B5A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370871"/>
            <a:ext cx="2919564" cy="493871"/>
          </a:xfrm>
          <a:prstGeom prst="rect">
            <a:avLst/>
          </a:prstGeom>
        </p:spPr>
        <p:txBody>
          <a:bodyPr vert="horz" lIns="91015" tIns="45508" rIns="91015" bIns="4550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633" y="9370871"/>
            <a:ext cx="2919564" cy="493871"/>
          </a:xfrm>
          <a:prstGeom prst="rect">
            <a:avLst/>
          </a:prstGeom>
        </p:spPr>
        <p:txBody>
          <a:bodyPr vert="horz" lIns="91015" tIns="45508" rIns="91015" bIns="45508" rtlCol="0" anchor="b"/>
          <a:lstStyle>
            <a:lvl1pPr algn="r">
              <a:defRPr sz="1100"/>
            </a:lvl1pPr>
          </a:lstStyle>
          <a:p>
            <a:fld id="{547BF1D2-C765-4CE1-ABAE-8CDE815F6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8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3"/>
            <a:ext cx="2918830" cy="493316"/>
          </a:xfrm>
          <a:prstGeom prst="rect">
            <a:avLst/>
          </a:prstGeom>
        </p:spPr>
        <p:txBody>
          <a:bodyPr vert="horz" lIns="91015" tIns="45508" rIns="91015" bIns="4550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84" y="3"/>
            <a:ext cx="2918830" cy="493316"/>
          </a:xfrm>
          <a:prstGeom prst="rect">
            <a:avLst/>
          </a:prstGeom>
        </p:spPr>
        <p:txBody>
          <a:bodyPr vert="horz" lIns="91015" tIns="45508" rIns="91015" bIns="45508" rtlCol="0"/>
          <a:lstStyle>
            <a:lvl1pPr algn="r">
              <a:defRPr sz="1100"/>
            </a:lvl1pPr>
          </a:lstStyle>
          <a:p>
            <a:fld id="{B5AA8B1D-015B-4FF8-8C6D-8E5CEE572858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5" tIns="45508" rIns="91015" bIns="455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8" y="4686503"/>
            <a:ext cx="5388610" cy="4439842"/>
          </a:xfrm>
          <a:prstGeom prst="rect">
            <a:avLst/>
          </a:prstGeom>
        </p:spPr>
        <p:txBody>
          <a:bodyPr vert="horz" lIns="91015" tIns="45508" rIns="91015" bIns="455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2" y="9371288"/>
            <a:ext cx="2918830" cy="493316"/>
          </a:xfrm>
          <a:prstGeom prst="rect">
            <a:avLst/>
          </a:prstGeom>
        </p:spPr>
        <p:txBody>
          <a:bodyPr vert="horz" lIns="91015" tIns="45508" rIns="91015" bIns="4550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84" y="9371288"/>
            <a:ext cx="2918830" cy="493316"/>
          </a:xfrm>
          <a:prstGeom prst="rect">
            <a:avLst/>
          </a:prstGeom>
        </p:spPr>
        <p:txBody>
          <a:bodyPr vert="horz" lIns="91015" tIns="45508" rIns="91015" bIns="45508" rtlCol="0" anchor="b"/>
          <a:lstStyle>
            <a:lvl1pPr algn="r">
              <a:defRPr sz="1100"/>
            </a:lvl1pPr>
          </a:lstStyle>
          <a:p>
            <a:fld id="{C959BA31-9C9D-4BE8-A60A-D7DDADCA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8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9BA31-9C9D-4BE8-A60A-D7DDADCAC97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2/23/2016</a:t>
            </a:r>
          </a:p>
        </p:txBody>
      </p:sp>
    </p:spTree>
    <p:extLst>
      <p:ext uri="{BB962C8B-B14F-4D97-AF65-F5344CB8AC3E}">
        <p14:creationId xmlns:p14="http://schemas.microsoft.com/office/powerpoint/2010/main" val="1706511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8250" y="715963"/>
            <a:ext cx="4772025" cy="3579812"/>
          </a:xfrm>
          <a:prstGeom prst="rect">
            <a:avLst/>
          </a:prstGeom>
        </p:spPr>
      </p:sp>
      <p:sp>
        <p:nvSpPr>
          <p:cNvPr id="938" name="PlaceHolder 2"/>
          <p:cNvSpPr>
            <a:spLocks noGrp="1"/>
          </p:cNvSpPr>
          <p:nvPr>
            <p:ph type="body"/>
          </p:nvPr>
        </p:nvSpPr>
        <p:spPr>
          <a:xfrm>
            <a:off x="673490" y="4686557"/>
            <a:ext cx="5388273" cy="4439388"/>
          </a:xfrm>
          <a:prstGeom prst="rect">
            <a:avLst/>
          </a:prstGeom>
        </p:spPr>
        <p:txBody>
          <a:bodyPr lIns="91112" rIns="91112"/>
          <a:lstStyle/>
          <a:p>
            <a:pPr lvl="1"/>
            <a:endParaRPr lang="nl-BE" dirty="0"/>
          </a:p>
          <a:p>
            <a:pPr marL="214380" indent="-214380"/>
            <a:endParaRPr lang="de-DE" sz="2000" spc="-1" dirty="0">
              <a:latin typeface="Arial"/>
            </a:endParaRPr>
          </a:p>
        </p:txBody>
      </p:sp>
      <p:sp>
        <p:nvSpPr>
          <p:cNvPr id="939" name="TextShape 3"/>
          <p:cNvSpPr txBox="1"/>
          <p:nvPr/>
        </p:nvSpPr>
        <p:spPr>
          <a:xfrm>
            <a:off x="3815490" y="9371326"/>
            <a:ext cx="2918336" cy="492908"/>
          </a:xfrm>
          <a:prstGeom prst="rect">
            <a:avLst/>
          </a:prstGeom>
          <a:noFill/>
          <a:ln>
            <a:noFill/>
          </a:ln>
        </p:spPr>
        <p:txBody>
          <a:bodyPr lIns="91112" tIns="45377" rIns="91112" bIns="45377" anchor="b"/>
          <a:lstStyle/>
          <a:p>
            <a:pPr algn="r">
              <a:lnSpc>
                <a:spcPct val="100000"/>
              </a:lnSpc>
            </a:pPr>
            <a:fld id="{798C9232-410E-45AD-9FA3-739067D4FF8C}" type="slidenum">
              <a:rPr lang="de-DE" sz="1100" spc="-1">
                <a:solidFill>
                  <a:srgbClr val="000000"/>
                </a:solidFill>
              </a:rPr>
              <a:t>11</a:t>
            </a:fld>
            <a:endParaRPr lang="de-DE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6154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</p:spPr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673490" y="4686557"/>
            <a:ext cx="5388273" cy="4439388"/>
          </a:xfrm>
          <a:prstGeom prst="rect">
            <a:avLst/>
          </a:prstGeom>
        </p:spPr>
        <p:txBody>
          <a:bodyPr lIns="91112" rIns="91112"/>
          <a:lstStyle/>
          <a:p>
            <a:endParaRPr lang="de-DE" sz="2000" spc="-1">
              <a:latin typeface="Arial"/>
            </a:endParaRPr>
          </a:p>
        </p:txBody>
      </p:sp>
      <p:sp>
        <p:nvSpPr>
          <p:cNvPr id="1009" name="TextShape 3"/>
          <p:cNvSpPr txBox="1"/>
          <p:nvPr/>
        </p:nvSpPr>
        <p:spPr>
          <a:xfrm>
            <a:off x="3815490" y="9371326"/>
            <a:ext cx="2918336" cy="492908"/>
          </a:xfrm>
          <a:prstGeom prst="rect">
            <a:avLst/>
          </a:prstGeom>
          <a:noFill/>
          <a:ln>
            <a:noFill/>
          </a:ln>
        </p:spPr>
        <p:txBody>
          <a:bodyPr lIns="91112" tIns="45377" rIns="91112" bIns="45377" anchor="b"/>
          <a:lstStyle/>
          <a:p>
            <a:pPr algn="r">
              <a:lnSpc>
                <a:spcPct val="100000"/>
              </a:lnSpc>
            </a:pPr>
            <a:fld id="{2FDE5475-D0E8-4777-B9B9-799318361C85}" type="slidenum">
              <a:rPr lang="de-DE" sz="1100" spc="-1">
                <a:solidFill>
                  <a:srgbClr val="000000"/>
                </a:solidFill>
              </a:rPr>
              <a:t>12</a:t>
            </a:fld>
            <a:endParaRPr lang="de-DE" sz="11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9BA31-9C9D-4BE8-A60A-D7DDADCAC9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79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0735">
              <a:defRPr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CC027-FB30-4046-BB30-D1BE09A9DA68}" type="slidenum">
              <a:rPr lang="nl-NL" smtClean="0">
                <a:solidFill>
                  <a:prstClr val="black"/>
                </a:solidFill>
              </a:rPr>
              <a:pPr/>
              <a:t>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2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</p:spPr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673490" y="4686557"/>
            <a:ext cx="5388273" cy="4439388"/>
          </a:xfrm>
          <a:prstGeom prst="rect">
            <a:avLst/>
          </a:prstGeom>
        </p:spPr>
        <p:txBody>
          <a:bodyPr lIns="91112" rIns="91112"/>
          <a:lstStyle/>
          <a:p>
            <a:endParaRPr lang="de-DE" sz="2000" spc="-1">
              <a:latin typeface="Arial"/>
            </a:endParaRPr>
          </a:p>
        </p:txBody>
      </p:sp>
      <p:sp>
        <p:nvSpPr>
          <p:cNvPr id="929" name="TextShape 3"/>
          <p:cNvSpPr txBox="1"/>
          <p:nvPr/>
        </p:nvSpPr>
        <p:spPr>
          <a:xfrm>
            <a:off x="3815490" y="9371326"/>
            <a:ext cx="2918336" cy="492908"/>
          </a:xfrm>
          <a:prstGeom prst="rect">
            <a:avLst/>
          </a:prstGeom>
          <a:noFill/>
          <a:ln>
            <a:noFill/>
          </a:ln>
        </p:spPr>
        <p:txBody>
          <a:bodyPr lIns="91112" tIns="45377" rIns="91112" bIns="45377" anchor="b"/>
          <a:lstStyle/>
          <a:p>
            <a:pPr algn="r">
              <a:lnSpc>
                <a:spcPct val="100000"/>
              </a:lnSpc>
            </a:pPr>
            <a:fld id="{4F11049F-1F4E-4B67-B22D-A5B7128A63D6}" type="slidenum">
              <a:rPr lang="de-DE" sz="1100" spc="-1">
                <a:solidFill>
                  <a:srgbClr val="000000"/>
                </a:solidFill>
              </a:rPr>
              <a:t>3</a:t>
            </a:fld>
            <a:endParaRPr lang="de-DE" sz="11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9BA31-9C9D-4BE8-A60A-D7DDADCAC9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7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</p:spPr>
      </p:sp>
      <p:sp>
        <p:nvSpPr>
          <p:cNvPr id="972" name="PlaceHolder 2"/>
          <p:cNvSpPr>
            <a:spLocks noGrp="1"/>
          </p:cNvSpPr>
          <p:nvPr>
            <p:ph type="body"/>
          </p:nvPr>
        </p:nvSpPr>
        <p:spPr>
          <a:xfrm>
            <a:off x="673490" y="4686557"/>
            <a:ext cx="5388273" cy="4439388"/>
          </a:xfrm>
          <a:prstGeom prst="rect">
            <a:avLst/>
          </a:prstGeom>
        </p:spPr>
        <p:txBody>
          <a:bodyPr lIns="91112" rIns="91112"/>
          <a:lstStyle/>
          <a:p>
            <a:endParaRPr lang="de-DE" sz="2000" spc="-1">
              <a:latin typeface="Arial"/>
            </a:endParaRPr>
          </a:p>
        </p:txBody>
      </p:sp>
      <p:sp>
        <p:nvSpPr>
          <p:cNvPr id="973" name="TextShape 3"/>
          <p:cNvSpPr txBox="1"/>
          <p:nvPr/>
        </p:nvSpPr>
        <p:spPr>
          <a:xfrm>
            <a:off x="3815490" y="9371326"/>
            <a:ext cx="2918336" cy="492908"/>
          </a:xfrm>
          <a:prstGeom prst="rect">
            <a:avLst/>
          </a:prstGeom>
          <a:noFill/>
          <a:ln>
            <a:noFill/>
          </a:ln>
        </p:spPr>
        <p:txBody>
          <a:bodyPr lIns="91112" tIns="45377" rIns="91112" bIns="45377" anchor="b"/>
          <a:lstStyle/>
          <a:p>
            <a:pPr algn="r">
              <a:lnSpc>
                <a:spcPct val="100000"/>
              </a:lnSpc>
            </a:pPr>
            <a:fld id="{1C899A33-9251-4CC6-BCA6-AFC0D50D6050}" type="slidenum">
              <a:rPr lang="de-DE" sz="1100" spc="-1">
                <a:solidFill>
                  <a:srgbClr val="000000"/>
                </a:solidFill>
              </a:rPr>
              <a:t>5</a:t>
            </a:fld>
            <a:endParaRPr lang="de-DE" sz="11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</p:spPr>
      </p:sp>
      <p:sp>
        <p:nvSpPr>
          <p:cNvPr id="966" name="PlaceHolder 2"/>
          <p:cNvSpPr>
            <a:spLocks noGrp="1"/>
          </p:cNvSpPr>
          <p:nvPr>
            <p:ph type="body"/>
          </p:nvPr>
        </p:nvSpPr>
        <p:spPr>
          <a:xfrm>
            <a:off x="673490" y="4686557"/>
            <a:ext cx="5388273" cy="4439388"/>
          </a:xfrm>
          <a:prstGeom prst="rect">
            <a:avLst/>
          </a:prstGeom>
        </p:spPr>
        <p:txBody>
          <a:bodyPr lIns="91112" rIns="91112"/>
          <a:lstStyle/>
          <a:p>
            <a:pPr marL="214380" indent="-214380"/>
            <a:endParaRPr lang="de-DE" sz="2000" spc="-1" dirty="0">
              <a:latin typeface="Arial"/>
            </a:endParaRPr>
          </a:p>
        </p:txBody>
      </p:sp>
      <p:sp>
        <p:nvSpPr>
          <p:cNvPr id="967" name="TextShape 3"/>
          <p:cNvSpPr txBox="1"/>
          <p:nvPr/>
        </p:nvSpPr>
        <p:spPr>
          <a:xfrm>
            <a:off x="3815490" y="9371326"/>
            <a:ext cx="2918336" cy="492908"/>
          </a:xfrm>
          <a:prstGeom prst="rect">
            <a:avLst/>
          </a:prstGeom>
          <a:noFill/>
          <a:ln>
            <a:noFill/>
          </a:ln>
        </p:spPr>
        <p:txBody>
          <a:bodyPr lIns="91112" tIns="45377" rIns="91112" bIns="45377" anchor="b"/>
          <a:lstStyle/>
          <a:p>
            <a:pPr algn="r">
              <a:lnSpc>
                <a:spcPct val="100000"/>
              </a:lnSpc>
            </a:pPr>
            <a:fld id="{3B43B58D-3363-41D2-A2F8-45FCA5C547B7}" type="slidenum">
              <a:rPr lang="de-DE" sz="1100" spc="-1">
                <a:solidFill>
                  <a:srgbClr val="000000"/>
                </a:solidFill>
              </a:rPr>
              <a:t>6</a:t>
            </a:fld>
            <a:endParaRPr lang="de-DE" sz="11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>
              <a:lnSpc>
                <a:spcPts val="1872"/>
              </a:lnSpc>
              <a:buClr>
                <a:srgbClr val="C00000"/>
              </a:buClr>
            </a:pP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56EA8-6E68-4D69-8FBB-F83E26B07FEF}" type="slidenum">
              <a:rPr lang="fr-BE" smtClean="0">
                <a:solidFill>
                  <a:prstClr val="black"/>
                </a:solidFill>
              </a:rPr>
              <a:pPr/>
              <a:t>8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6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8250" y="715963"/>
            <a:ext cx="4772025" cy="3579812"/>
          </a:xfrm>
          <a:prstGeom prst="rect">
            <a:avLst/>
          </a:prstGeom>
        </p:spPr>
      </p:sp>
      <p:sp>
        <p:nvSpPr>
          <p:cNvPr id="938" name="PlaceHolder 2"/>
          <p:cNvSpPr>
            <a:spLocks noGrp="1"/>
          </p:cNvSpPr>
          <p:nvPr>
            <p:ph type="body"/>
          </p:nvPr>
        </p:nvSpPr>
        <p:spPr>
          <a:xfrm>
            <a:off x="673490" y="4686557"/>
            <a:ext cx="5388273" cy="4439388"/>
          </a:xfrm>
          <a:prstGeom prst="rect">
            <a:avLst/>
          </a:prstGeom>
        </p:spPr>
        <p:txBody>
          <a:bodyPr lIns="91112" rIns="91112"/>
          <a:lstStyle/>
          <a:p>
            <a:pPr marL="214380" indent="-214380"/>
            <a:endParaRPr lang="de-DE" sz="2000" spc="-1" dirty="0">
              <a:latin typeface="Arial"/>
            </a:endParaRPr>
          </a:p>
        </p:txBody>
      </p:sp>
      <p:sp>
        <p:nvSpPr>
          <p:cNvPr id="939" name="TextShape 3"/>
          <p:cNvSpPr txBox="1"/>
          <p:nvPr/>
        </p:nvSpPr>
        <p:spPr>
          <a:xfrm>
            <a:off x="3815490" y="9371326"/>
            <a:ext cx="2918336" cy="492908"/>
          </a:xfrm>
          <a:prstGeom prst="rect">
            <a:avLst/>
          </a:prstGeom>
          <a:noFill/>
          <a:ln>
            <a:noFill/>
          </a:ln>
        </p:spPr>
        <p:txBody>
          <a:bodyPr lIns="91112" tIns="45377" rIns="91112" bIns="45377" anchor="b"/>
          <a:lstStyle/>
          <a:p>
            <a:pPr algn="r">
              <a:lnSpc>
                <a:spcPct val="100000"/>
              </a:lnSpc>
            </a:pPr>
            <a:fld id="{798C9232-410E-45AD-9FA3-739067D4FF8C}" type="slidenum">
              <a:rPr lang="de-DE" sz="1100" spc="-1">
                <a:solidFill>
                  <a:srgbClr val="000000"/>
                </a:solidFill>
              </a:rPr>
              <a:t>9</a:t>
            </a:fld>
            <a:endParaRPr lang="de-DE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396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8250" y="715963"/>
            <a:ext cx="4772025" cy="3579812"/>
          </a:xfrm>
          <a:prstGeom prst="rect">
            <a:avLst/>
          </a:prstGeom>
        </p:spPr>
      </p:sp>
      <p:sp>
        <p:nvSpPr>
          <p:cNvPr id="938" name="PlaceHolder 2"/>
          <p:cNvSpPr>
            <a:spLocks noGrp="1"/>
          </p:cNvSpPr>
          <p:nvPr>
            <p:ph type="body"/>
          </p:nvPr>
        </p:nvSpPr>
        <p:spPr>
          <a:xfrm>
            <a:off x="673490" y="4686557"/>
            <a:ext cx="5388273" cy="4439388"/>
          </a:xfrm>
          <a:prstGeom prst="rect">
            <a:avLst/>
          </a:prstGeom>
        </p:spPr>
        <p:txBody>
          <a:bodyPr lIns="91112" rIns="91112"/>
          <a:lstStyle/>
          <a:p>
            <a:pPr marL="214380" indent="-214380"/>
            <a:endParaRPr lang="de-DE" sz="2000" spc="-1" dirty="0">
              <a:latin typeface="Arial"/>
            </a:endParaRPr>
          </a:p>
        </p:txBody>
      </p:sp>
      <p:sp>
        <p:nvSpPr>
          <p:cNvPr id="939" name="TextShape 3"/>
          <p:cNvSpPr txBox="1"/>
          <p:nvPr/>
        </p:nvSpPr>
        <p:spPr>
          <a:xfrm>
            <a:off x="3815490" y="9371326"/>
            <a:ext cx="2918336" cy="492908"/>
          </a:xfrm>
          <a:prstGeom prst="rect">
            <a:avLst/>
          </a:prstGeom>
          <a:noFill/>
          <a:ln>
            <a:noFill/>
          </a:ln>
        </p:spPr>
        <p:txBody>
          <a:bodyPr lIns="91112" tIns="45377" rIns="91112" bIns="45377" anchor="b"/>
          <a:lstStyle/>
          <a:p>
            <a:pPr algn="r">
              <a:lnSpc>
                <a:spcPct val="100000"/>
              </a:lnSpc>
            </a:pPr>
            <a:fld id="{798C9232-410E-45AD-9FA3-739067D4FF8C}" type="slidenum">
              <a:rPr lang="de-DE" sz="1100" spc="-1">
                <a:solidFill>
                  <a:srgbClr val="000000"/>
                </a:solidFill>
              </a:rPr>
              <a:t>10</a:t>
            </a:fld>
            <a:endParaRPr lang="de-DE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840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43129"/>
            <a:ext cx="7772400" cy="1470025"/>
          </a:xfrm>
        </p:spPr>
        <p:txBody>
          <a:bodyPr>
            <a:noAutofit/>
          </a:bodyPr>
          <a:lstStyle>
            <a:lvl1pPr algn="ctr">
              <a:defRPr sz="6600" b="1"/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13150"/>
            <a:ext cx="6400800" cy="115328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371600" y="4167193"/>
            <a:ext cx="6400800" cy="1756035"/>
          </a:xfr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4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dirty="0"/>
              <a:t>Click to edit Master text styles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/>
              <a:t>Third level</a:t>
            </a:r>
          </a:p>
          <a:p>
            <a:pPr lvl="3"/>
            <a:r>
              <a:rPr lang="nl-NL" dirty="0"/>
              <a:t>Fourth level</a:t>
            </a:r>
          </a:p>
          <a:p>
            <a:pPr lvl="4"/>
            <a:r>
              <a:rPr lang="nl-NL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8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198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43129"/>
            <a:ext cx="7772400" cy="1470025"/>
          </a:xfrm>
        </p:spPr>
        <p:txBody>
          <a:bodyPr>
            <a:noAutofit/>
          </a:bodyPr>
          <a:lstStyle>
            <a:lvl1pPr algn="ctr">
              <a:defRPr sz="6600" b="1"/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13150"/>
            <a:ext cx="6400800" cy="115328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371600" y="4167193"/>
            <a:ext cx="6400800" cy="1756035"/>
          </a:xfr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44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95" y="1068319"/>
            <a:ext cx="8229600" cy="5057846"/>
          </a:xfrm>
        </p:spPr>
        <p:txBody>
          <a:bodyPr/>
          <a:lstStyle/>
          <a:p>
            <a:pPr lvl="0"/>
            <a:r>
              <a:rPr lang="nl-NL" dirty="0"/>
              <a:t>Click to edit Master text styles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/>
              <a:t>Third level</a:t>
            </a:r>
          </a:p>
          <a:p>
            <a:pPr lvl="3"/>
            <a:r>
              <a:rPr lang="nl-NL" dirty="0"/>
              <a:t>Fourth level</a:t>
            </a:r>
          </a:p>
          <a:p>
            <a:pPr lvl="4"/>
            <a:r>
              <a:rPr lang="nl-NL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415F5-AFA5-43FA-9B91-0EE70F2D8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7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857815"/>
            <a:ext cx="8229600" cy="22683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1589462"/>
            <a:ext cx="8229600" cy="22683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9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857815"/>
            <a:ext cx="8229600" cy="22683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1589462"/>
            <a:ext cx="8229600" cy="2268353"/>
          </a:xfrm>
        </p:spPr>
        <p:txBody>
          <a:bodyPr/>
          <a:lstStyle>
            <a:lvl1pPr>
              <a:buFontTx/>
              <a:buNone/>
              <a:defRPr lang="nl-NL" sz="2000" kern="1200" dirty="0" smtClean="0">
                <a:solidFill>
                  <a:srgbClr val="336699"/>
                </a:solidFill>
                <a:latin typeface="Calibri"/>
                <a:ea typeface="+mn-ea"/>
                <a:cs typeface="Calibri"/>
              </a:defRPr>
            </a:lvl1pPr>
            <a:lvl2pPr>
              <a:defRPr lang="nl-NL" sz="200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2pPr>
            <a:lvl3pPr>
              <a:defRPr lang="nl-NL" sz="160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3pPr>
            <a:lvl4pPr>
              <a:defRPr lang="en-US" sz="160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4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marL="342900" lvl="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</a:pPr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34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43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48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3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97095"/>
            <a:ext cx="3008313" cy="10920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997096"/>
            <a:ext cx="5111751" cy="51290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89153"/>
            <a:ext cx="3008313" cy="40370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0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95" y="1068319"/>
            <a:ext cx="8229600" cy="5057846"/>
          </a:xfrm>
        </p:spPr>
        <p:txBody>
          <a:bodyPr/>
          <a:lstStyle/>
          <a:p>
            <a:pPr lvl="0"/>
            <a:r>
              <a:rPr lang="nl-NL" dirty="0"/>
              <a:t>Click to edit Master text styles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/>
              <a:t>Third level</a:t>
            </a:r>
          </a:p>
          <a:p>
            <a:pPr lvl="3"/>
            <a:r>
              <a:rPr lang="nl-NL" dirty="0"/>
              <a:t>Fourth level</a:t>
            </a:r>
          </a:p>
          <a:p>
            <a:pPr lvl="4"/>
            <a:r>
              <a:rPr lang="nl-NL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415F5-AFA5-43FA-9B91-0EE70F2D8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7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32710"/>
            <a:ext cx="5486400" cy="3694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09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200"/>
            <a:r>
              <a:rPr lang="fr-BE"/>
              <a:t>Not for distribution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C45EB3BB-20DE-8E4C-8BAC-8F8B657DDC1F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6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dirty="0"/>
              <a:t>Click to edit Master text styles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/>
              <a:t>Third level</a:t>
            </a:r>
          </a:p>
          <a:p>
            <a:pPr lvl="3"/>
            <a:r>
              <a:rPr lang="nl-NL" dirty="0"/>
              <a:t>Fourth level</a:t>
            </a:r>
          </a:p>
          <a:p>
            <a:pPr lvl="4"/>
            <a:r>
              <a:rPr lang="nl-NL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8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857815"/>
            <a:ext cx="8229600" cy="22683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1589462"/>
            <a:ext cx="8229600" cy="22683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9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857815"/>
            <a:ext cx="8229600" cy="22683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1589462"/>
            <a:ext cx="8229600" cy="2268353"/>
          </a:xfrm>
        </p:spPr>
        <p:txBody>
          <a:bodyPr/>
          <a:lstStyle>
            <a:lvl1pPr>
              <a:buFontTx/>
              <a:buNone/>
              <a:defRPr lang="nl-NL" sz="2000" kern="1200" dirty="0" smtClean="0">
                <a:solidFill>
                  <a:srgbClr val="336699"/>
                </a:solidFill>
                <a:latin typeface="Calibri"/>
                <a:ea typeface="+mn-ea"/>
                <a:cs typeface="Calibri"/>
              </a:defRPr>
            </a:lvl1pPr>
            <a:lvl2pPr>
              <a:defRPr lang="nl-NL" sz="200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2pPr>
            <a:lvl3pPr>
              <a:defRPr lang="nl-NL" sz="160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3pPr>
            <a:lvl4pPr>
              <a:defRPr lang="en-US" sz="160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4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marL="342900" lvl="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</a:pPr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4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97095"/>
            <a:ext cx="3008313" cy="10920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997096"/>
            <a:ext cx="5111751" cy="51290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89153"/>
            <a:ext cx="3008313" cy="40370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0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32710"/>
            <a:ext cx="5486400" cy="3694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0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141" y="148256"/>
            <a:ext cx="6827147" cy="575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848" y="12588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2197" y="6488157"/>
            <a:ext cx="4148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fr-BE"/>
              <a:t>Not for distribution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8440" y="65001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defTabSz="457200"/>
            <a:fld id="{C45EB3BB-20DE-8E4C-8BAC-8F8B657DDC1F}" type="slidenum">
              <a:rPr lang="en-US" smtClean="0"/>
              <a:pPr defTabSz="457200"/>
              <a:t>‹#›</a:t>
            </a:fld>
            <a:endParaRPr lang="en-US"/>
          </a:p>
        </p:txBody>
      </p:sp>
      <p:cxnSp>
        <p:nvCxnSpPr>
          <p:cNvPr id="8" name="Rechte verbindingslijn 8"/>
          <p:cNvCxnSpPr/>
          <p:nvPr/>
        </p:nvCxnSpPr>
        <p:spPr>
          <a:xfrm>
            <a:off x="7767" y="908720"/>
            <a:ext cx="914400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9389218-B3BB-442C-AB0D-F2C4B00B3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8"/>
          <a:stretch/>
        </p:blipFill>
        <p:spPr>
          <a:xfrm>
            <a:off x="6948162" y="63383"/>
            <a:ext cx="2160342" cy="7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3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26" r:id="rId11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effectLst/>
          <a:latin typeface="Calibri"/>
          <a:ea typeface="+mj-ea"/>
          <a:cs typeface="Calibri"/>
        </a:defRPr>
      </a:lvl1pPr>
    </p:titleStyle>
    <p:bodyStyle>
      <a:lvl1pPr marL="180975" indent="-180975" algn="l" defTabSz="457200" rtl="0" eaLnBrk="1" latinLnBrk="0" hangingPunct="1">
        <a:spcBef>
          <a:spcPct val="20000"/>
        </a:spcBef>
        <a:spcAft>
          <a:spcPts val="576"/>
        </a:spcAft>
        <a:buClr>
          <a:schemeClr val="tx2">
            <a:lumMod val="60000"/>
            <a:lumOff val="40000"/>
          </a:schemeClr>
        </a:buClr>
        <a:buFont typeface="Wingdings" charset="2"/>
        <a:buChar char="§"/>
        <a:defRPr sz="2400" kern="1200">
          <a:solidFill>
            <a:schemeClr val="tx2"/>
          </a:solidFill>
          <a:latin typeface="Calibri"/>
          <a:ea typeface="+mn-ea"/>
          <a:cs typeface="Calibri"/>
        </a:defRPr>
      </a:lvl1pPr>
      <a:lvl2pPr marL="446088" indent="-180975" algn="l" defTabSz="457200" rtl="0" eaLnBrk="1" latinLnBrk="0" hangingPunct="1">
        <a:spcBef>
          <a:spcPct val="20000"/>
        </a:spcBef>
        <a:spcAft>
          <a:spcPts val="480"/>
        </a:spcAft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Calibri"/>
          <a:ea typeface="+mn-ea"/>
          <a:cs typeface="Calibri"/>
        </a:defRPr>
      </a:lvl2pPr>
      <a:lvl3pPr marL="719138" indent="-180975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Calibri"/>
          <a:ea typeface="+mn-ea"/>
          <a:cs typeface="Calibri"/>
        </a:defRPr>
      </a:lvl3pPr>
      <a:lvl4pPr marL="984250" indent="-174625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1600" kern="1200">
          <a:solidFill>
            <a:schemeClr val="tx2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2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141" y="148256"/>
            <a:ext cx="6827147" cy="575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848" y="12588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2197" y="6488157"/>
            <a:ext cx="4148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fr-BE"/>
              <a:t>Not for distribution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8440" y="65001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defTabSz="457200"/>
            <a:fld id="{C45EB3BB-20DE-8E4C-8BAC-8F8B657DDC1F}" type="slidenum">
              <a:rPr lang="en-US" smtClean="0"/>
              <a:pPr defTabSz="457200"/>
              <a:t>‹#›</a:t>
            </a:fld>
            <a:endParaRPr lang="en-US"/>
          </a:p>
        </p:txBody>
      </p:sp>
      <p:cxnSp>
        <p:nvCxnSpPr>
          <p:cNvPr id="8" name="Rechte verbindingslijn 8"/>
          <p:cNvCxnSpPr/>
          <p:nvPr/>
        </p:nvCxnSpPr>
        <p:spPr>
          <a:xfrm>
            <a:off x="7767" y="908720"/>
            <a:ext cx="914400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FF1A25C-D570-4F4B-9A21-070DAA8B3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8440" y="225585"/>
            <a:ext cx="1983958" cy="5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3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5" r:id="rId10"/>
    <p:sldLayoutId id="2147483824" r:id="rId11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effectLst/>
          <a:latin typeface="Calibri"/>
          <a:ea typeface="+mj-ea"/>
          <a:cs typeface="Calibri"/>
        </a:defRPr>
      </a:lvl1pPr>
    </p:titleStyle>
    <p:bodyStyle>
      <a:lvl1pPr marL="180975" indent="-180975" algn="l" defTabSz="457200" rtl="0" eaLnBrk="1" latinLnBrk="0" hangingPunct="1">
        <a:spcBef>
          <a:spcPct val="20000"/>
        </a:spcBef>
        <a:spcAft>
          <a:spcPts val="576"/>
        </a:spcAft>
        <a:buClr>
          <a:schemeClr val="tx2">
            <a:lumMod val="60000"/>
            <a:lumOff val="40000"/>
          </a:schemeClr>
        </a:buClr>
        <a:buFont typeface="Wingdings" charset="2"/>
        <a:buChar char="§"/>
        <a:defRPr sz="2400" kern="1200">
          <a:solidFill>
            <a:schemeClr val="tx2"/>
          </a:solidFill>
          <a:latin typeface="Calibri"/>
          <a:ea typeface="+mn-ea"/>
          <a:cs typeface="Calibri"/>
        </a:defRPr>
      </a:lvl1pPr>
      <a:lvl2pPr marL="446088" indent="-180975" algn="l" defTabSz="457200" rtl="0" eaLnBrk="1" latinLnBrk="0" hangingPunct="1">
        <a:spcBef>
          <a:spcPct val="20000"/>
        </a:spcBef>
        <a:spcAft>
          <a:spcPts val="480"/>
        </a:spcAft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Calibri"/>
          <a:ea typeface="+mn-ea"/>
          <a:cs typeface="Calibri"/>
        </a:defRPr>
      </a:lvl2pPr>
      <a:lvl3pPr marL="719138" indent="-180975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Calibri"/>
          <a:ea typeface="+mn-ea"/>
          <a:cs typeface="Calibri"/>
        </a:defRPr>
      </a:lvl3pPr>
      <a:lvl4pPr marL="984250" indent="-174625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1600" kern="1200">
          <a:solidFill>
            <a:schemeClr val="tx2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2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2.xml"/><Relationship Id="rId4" Type="http://schemas.openxmlformats.org/officeDocument/2006/relationships/image" Target="../media/image4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hyperlink" Target="https://agfundernews.com/crop-protection-biologicals-vs-chemicals.html" TargetMode="Externa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jpeg"/><Relationship Id="rId1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17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599919" y="6400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nl-NL" sz="20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1" name="Rechthoek 10"/>
          <p:cNvSpPr/>
          <p:nvPr/>
        </p:nvSpPr>
        <p:spPr>
          <a:xfrm>
            <a:off x="2" y="0"/>
            <a:ext cx="9150351" cy="1231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" y="2614530"/>
            <a:ext cx="9150351" cy="2186080"/>
            <a:chOff x="1" y="2614530"/>
            <a:chExt cx="9150351" cy="2186080"/>
          </a:xfrm>
        </p:grpSpPr>
        <p:pic>
          <p:nvPicPr>
            <p:cNvPr id="6" name="Afbeelding 5" descr="iStock_000000510092_Larg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2860" y="2614530"/>
              <a:ext cx="3287864" cy="2186080"/>
            </a:xfrm>
            <a:prstGeom prst="rect">
              <a:avLst/>
            </a:prstGeom>
          </p:spPr>
        </p:pic>
        <p:pic>
          <p:nvPicPr>
            <p:cNvPr id="7" name="Afbeelding 6" descr="iStock_000022661639_Large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0725" y="2614530"/>
              <a:ext cx="2589627" cy="2186080"/>
            </a:xfrm>
            <a:prstGeom prst="rect">
              <a:avLst/>
            </a:prstGeom>
          </p:spPr>
        </p:pic>
        <p:pic>
          <p:nvPicPr>
            <p:cNvPr id="8" name="Afbeelding 7" descr="iStock_000017266331_Large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2614530"/>
              <a:ext cx="3280328" cy="218608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DC4EABB-3660-407B-AC6D-5D9F5472D8C5}"/>
              </a:ext>
            </a:extLst>
          </p:cNvPr>
          <p:cNvSpPr txBox="1"/>
          <p:nvPr/>
        </p:nvSpPr>
        <p:spPr>
          <a:xfrm>
            <a:off x="7804620" y="6521351"/>
            <a:ext cx="1191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>
                <a:solidFill>
                  <a:schemeClr val="tx1">
                    <a:lumMod val="50000"/>
                    <a:lumOff val="50000"/>
                  </a:schemeClr>
                </a:solidFill>
              </a:rPr>
              <a:t>Not for distribution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832EF-035F-4886-A536-6C97B27B78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0"/>
            <a:ext cx="8065008" cy="2614530"/>
          </a:xfrm>
          <a:prstGeom prst="rect">
            <a:avLst/>
          </a:prstGeom>
        </p:spPr>
      </p:pic>
      <p:sp>
        <p:nvSpPr>
          <p:cNvPr id="15" name="TextShape 3">
            <a:extLst>
              <a:ext uri="{FF2B5EF4-FFF2-40B4-BE49-F238E27FC236}">
                <a16:creationId xmlns:a16="http://schemas.microsoft.com/office/drawing/2014/main" id="{4F0A9E5F-6C51-4B02-9E30-1B0FA37A65EF}"/>
              </a:ext>
            </a:extLst>
          </p:cNvPr>
          <p:cNvSpPr txBox="1"/>
          <p:nvPr/>
        </p:nvSpPr>
        <p:spPr>
          <a:xfrm>
            <a:off x="1374840" y="4653000"/>
            <a:ext cx="6400440" cy="1755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1080" indent="-180720" algn="ctr">
              <a:lnSpc>
                <a:spcPts val="3300"/>
              </a:lnSpc>
              <a:spcBef>
                <a:spcPts val="641"/>
              </a:spcBef>
              <a:spcAft>
                <a:spcPts val="575"/>
              </a:spcAft>
            </a:pPr>
            <a:endParaRPr lang="en-US" sz="2400" b="0" strike="noStrike" spc="-1" dirty="0">
              <a:solidFill>
                <a:srgbClr val="1F497D"/>
              </a:solidFill>
              <a:latin typeface="Calibri"/>
            </a:endParaRPr>
          </a:p>
          <a:p>
            <a:pPr marL="181080" indent="-180720" algn="ctr">
              <a:lnSpc>
                <a:spcPts val="3300"/>
              </a:lnSpc>
              <a:spcBef>
                <a:spcPts val="641"/>
              </a:spcBef>
              <a:spcAft>
                <a:spcPts val="575"/>
              </a:spcAft>
            </a:pPr>
            <a:r>
              <a:rPr lang="en-US" sz="3200" strike="noStrike" spc="-1" dirty="0">
                <a:solidFill>
                  <a:srgbClr val="1F497D"/>
                </a:solidFill>
                <a:latin typeface="Calibri"/>
              </a:rPr>
              <a:t>A</a:t>
            </a:r>
            <a:r>
              <a:rPr lang="x-none" sz="3200" strike="noStrike" spc="-1">
                <a:solidFill>
                  <a:srgbClr val="1F497D"/>
                </a:solidFill>
                <a:latin typeface="Calibri"/>
              </a:rPr>
              <a:t>G</a:t>
            </a:r>
            <a:r>
              <a:rPr lang="en-US" sz="3200" strike="noStrike" spc="-1" dirty="0">
                <a:solidFill>
                  <a:srgbClr val="1F497D"/>
                </a:solidFill>
                <a:latin typeface="Calibri"/>
              </a:rPr>
              <a:t>R</a:t>
            </a:r>
            <a:r>
              <a:rPr lang="x-none" sz="3200" strike="noStrike" spc="-1">
                <a:solidFill>
                  <a:srgbClr val="1F497D"/>
                </a:solidFill>
                <a:latin typeface="Calibri"/>
              </a:rPr>
              <a:t>O</a:t>
            </a:r>
            <a:r>
              <a:rPr lang="en-US" sz="3200" strike="noStrike" spc="-1" dirty="0">
                <a:solidFill>
                  <a:srgbClr val="1F497D"/>
                </a:solidFill>
                <a:latin typeface="Calibri"/>
              </a:rPr>
              <a:t>B</a:t>
            </a:r>
            <a:r>
              <a:rPr lang="x-none" sz="3200" strike="noStrike" spc="-1">
                <a:solidFill>
                  <a:srgbClr val="1F497D"/>
                </a:solidFill>
                <a:latin typeface="Calibri"/>
              </a:rPr>
              <a:t>O</a:t>
            </a:r>
            <a:r>
              <a:rPr lang="en-US" sz="3200" strike="noStrike" spc="-1" dirty="0">
                <a:solidFill>
                  <a:srgbClr val="1F497D"/>
                </a:solidFill>
                <a:latin typeface="Calibri"/>
              </a:rPr>
              <a:t>D</a:t>
            </a:r>
            <a:r>
              <a:rPr lang="x-none" sz="3200" strike="noStrike" spc="-1">
                <a:solidFill>
                  <a:srgbClr val="1F497D"/>
                </a:solidFill>
                <a:latin typeface="Calibri"/>
              </a:rPr>
              <a:t>Y</a:t>
            </a:r>
            <a:r>
              <a:rPr lang="en-US" sz="3200" strike="noStrike" spc="-1" dirty="0">
                <a:solidFill>
                  <a:srgbClr val="1F497D"/>
                </a:solidFill>
                <a:latin typeface="Calibri"/>
              </a:rPr>
              <a:t>™</a:t>
            </a:r>
          </a:p>
          <a:p>
            <a:pPr marL="181080" indent="-180720" algn="ctr">
              <a:lnSpc>
                <a:spcPts val="3300"/>
              </a:lnSpc>
              <a:spcBef>
                <a:spcPts val="641"/>
              </a:spcBef>
              <a:spcAft>
                <a:spcPts val="575"/>
              </a:spcAft>
            </a:pPr>
            <a:r>
              <a:rPr lang="en-US" sz="3200" b="0" strike="noStrike" spc="-1" dirty="0" err="1">
                <a:solidFill>
                  <a:srgbClr val="1F497D"/>
                </a:solidFill>
                <a:latin typeface="Calibri"/>
              </a:rPr>
              <a:t>Th</a:t>
            </a:r>
            <a:r>
              <a:rPr lang="x-none" sz="3200" b="0" strike="noStrike" spc="-1">
                <a:solidFill>
                  <a:srgbClr val="1F497D"/>
                </a:solidFill>
                <a:latin typeface="Calibri"/>
              </a:rPr>
              <a:t>e </a:t>
            </a:r>
            <a:r>
              <a:rPr lang="en-US" sz="3200" b="0" strike="noStrike" spc="-1">
                <a:solidFill>
                  <a:srgbClr val="1F497D"/>
                </a:solidFill>
                <a:latin typeface="Calibri"/>
              </a:rPr>
              <a:t>Next Generation Biopesticides</a:t>
            </a:r>
          </a:p>
        </p:txBody>
      </p:sp>
    </p:spTree>
    <p:extLst>
      <p:ext uri="{BB962C8B-B14F-4D97-AF65-F5344CB8AC3E}">
        <p14:creationId xmlns:p14="http://schemas.microsoft.com/office/powerpoint/2010/main" val="52616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2"/>
          <p:cNvSpPr/>
          <p:nvPr/>
        </p:nvSpPr>
        <p:spPr>
          <a:xfrm>
            <a:off x="405687" y="1268760"/>
            <a:ext cx="8343392" cy="4132103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nl-BE" sz="2000" b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For Agrosavfe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Successful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scale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up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our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process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1500L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scale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Increase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technology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readiness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level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de-DE" sz="1700" b="1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TRL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de-DE" sz="1700" b="1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from</a:t>
            </a:r>
            <a:r>
              <a:rPr lang="de-DE" sz="1700" b="1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4 </a:t>
            </a:r>
            <a:r>
              <a:rPr lang="de-DE" sz="1700" b="1" spc="-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de-DE" sz="1700" b="1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5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More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than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2 kg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of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our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active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ingredient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! </a:t>
            </a:r>
            <a:b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</a:b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	(100x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our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inhouse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production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capacity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)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Valuable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data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for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further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process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development</a:t>
            </a:r>
            <a:b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</a:b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	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and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optimization</a:t>
            </a:r>
            <a:endParaRPr lang="de-DE" sz="1700" spc="-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endParaRPr lang="de-DE" sz="1700" spc="-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Transition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from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research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to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product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development</a:t>
            </a:r>
            <a:endParaRPr lang="de-DE" sz="1700" spc="-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Employed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8 additional FTEs in 2018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Further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growth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by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10 FTEs </a:t>
            </a:r>
            <a:r>
              <a:rPr lang="de-DE" sz="1700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estimated</a:t>
            </a:r>
            <a:r>
              <a:rPr lang="de-DE" sz="17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in 2019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endParaRPr lang="de-DE" sz="1700" spc="-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endParaRPr lang="en-US" sz="1700" spc="-1" dirty="0">
              <a:solidFill>
                <a:srgbClr val="FF0000"/>
              </a:solidFill>
            </a:endParaRPr>
          </a:p>
          <a:p>
            <a:pPr marL="0" lvl="1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</a:pP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0" lvl="1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</a:pP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389880" y="116640"/>
            <a:ext cx="8286480" cy="63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200" strike="noStrike" spc="-1" dirty="0">
                <a:solidFill>
                  <a:srgbClr val="1F497D"/>
                </a:solidFill>
                <a:latin typeface="Calibri"/>
              </a:rPr>
              <a:t>Immediate results</a:t>
            </a:r>
            <a:endParaRPr lang="de-DE" sz="3200" b="0" strike="noStrike" spc="-1" dirty="0">
              <a:latin typeface="Arial"/>
            </a:endParaRPr>
          </a:p>
        </p:txBody>
      </p:sp>
      <p:sp>
        <p:nvSpPr>
          <p:cNvPr id="420" name="CustomShape 61"/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for distribution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24" name="TextShape 1">
            <a:extLst>
              <a:ext uri="{FF2B5EF4-FFF2-40B4-BE49-F238E27FC236}">
                <a16:creationId xmlns:a16="http://schemas.microsoft.com/office/drawing/2014/main" id="{E8A270EB-6DD9-4F0F-8627-DBF4D92DC8EA}"/>
              </a:ext>
            </a:extLst>
          </p:cNvPr>
          <p:cNvSpPr txBox="1"/>
          <p:nvPr/>
        </p:nvSpPr>
        <p:spPr>
          <a:xfrm>
            <a:off x="7008480" y="650016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4388D4D-EB3C-4C0E-8BF2-9206078F9260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10</a:t>
            </a:fld>
            <a:endParaRPr lang="de-DE" sz="1200" b="0" strike="noStrike" spc="-1">
              <a:latin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760" y="5076578"/>
            <a:ext cx="3693780" cy="1467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651" r="20075"/>
          <a:stretch/>
        </p:blipFill>
        <p:spPr>
          <a:xfrm>
            <a:off x="5686788" y="1033075"/>
            <a:ext cx="3457212" cy="39551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6788" y="3010774"/>
            <a:ext cx="2232248" cy="70625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508104" y="5271739"/>
            <a:ext cx="864096" cy="5335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34214" y="49474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Agrosavfe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539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2"/>
          <p:cNvSpPr/>
          <p:nvPr/>
        </p:nvSpPr>
        <p:spPr>
          <a:xfrm>
            <a:off x="405687" y="1268760"/>
            <a:ext cx="8343392" cy="4132103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lvl="1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</a:pPr>
            <a:r>
              <a:rPr lang="de-DE" sz="2000" b="1" spc="-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For</a:t>
            </a:r>
            <a:r>
              <a:rPr lang="de-DE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Europe </a:t>
            </a:r>
          </a:p>
          <a:p>
            <a:pPr marL="285750" lvl="1" indent="-285750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  <a:buFont typeface="Arial" charset="0"/>
              <a:buChar char="•"/>
            </a:pP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Increased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collaboration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between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European SMEs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knowledge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centers</a:t>
            </a:r>
            <a:endParaRPr lang="de-DE" sz="1700" spc="-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1" indent="-285750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  <a:buFont typeface="Arial" charset="0"/>
              <a:buChar char="•"/>
            </a:pP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results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from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BB4SME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coupon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providing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leverage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application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Horizon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2020 BBI-JU Demo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project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continue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path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commercialization</a:t>
            </a:r>
            <a:endParaRPr lang="de-DE" sz="1700" spc="-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1" indent="-285750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  <a:buFont typeface="Arial" charset="0"/>
              <a:buChar char="•"/>
            </a:pP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key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enabling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technology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platform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that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tackles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range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agricultural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challenges</a:t>
            </a:r>
            <a:r>
              <a:rPr lang="de-DE" sz="1700" spc="-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285750" lvl="1" indent="-285750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  <a:buFont typeface="Arial" charset="0"/>
              <a:buChar char="•"/>
            </a:pPr>
            <a:r>
              <a:rPr lang="nl-BE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Larger investment into sufficient production capacity:</a:t>
            </a:r>
          </a:p>
          <a:p>
            <a:pPr marL="742950" lvl="2" indent="-285750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  <a:buFont typeface="Arial" charset="0"/>
              <a:buChar char="•"/>
            </a:pPr>
            <a:r>
              <a:rPr lang="nl-BE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Agreements with EU-based custom manufacturing organizations</a:t>
            </a:r>
          </a:p>
          <a:p>
            <a:pPr marL="742950" lvl="2" indent="-285750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  <a:buFont typeface="Arial" charset="0"/>
              <a:buChar char="•"/>
            </a:pPr>
            <a:r>
              <a:rPr lang="nl-BE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flagship AGROBODY™ biopesticides production plant</a:t>
            </a:r>
          </a:p>
          <a:p>
            <a:pPr marL="742950" lvl="2" indent="-285750">
              <a:lnSpc>
                <a:spcPct val="110000"/>
              </a:lnSpc>
              <a:spcAft>
                <a:spcPts val="1200"/>
              </a:spcAft>
              <a:buClr>
                <a:srgbClr val="4F81BD"/>
              </a:buClr>
              <a:buFont typeface="Arial" charset="0"/>
              <a:buChar char="•"/>
            </a:pPr>
            <a:endParaRPr lang="de-DE" sz="1700" spc="-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000" b="1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humanity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en-US" sz="1700" spc="-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transformation of crop protection from a chemical to a bio-based industry, to produce healthier food safely!</a:t>
            </a:r>
            <a:endParaRPr lang="en-US" sz="1700" spc="-1" dirty="0">
              <a:solidFill>
                <a:srgbClr val="FF0000"/>
              </a:solidFill>
            </a:endParaRPr>
          </a:p>
          <a:p>
            <a:pPr marL="0" lvl="1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</a:pP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0" lvl="1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</a:pP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389880" y="116640"/>
            <a:ext cx="8286480" cy="63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200" strike="noStrike" spc="-1" dirty="0">
                <a:solidFill>
                  <a:srgbClr val="1F497D"/>
                </a:solidFill>
                <a:latin typeface="Calibri"/>
              </a:rPr>
              <a:t>Long term outcomes for stakeholders</a:t>
            </a:r>
            <a:endParaRPr lang="de-DE" sz="3200" b="0" strike="noStrike" spc="-1" dirty="0">
              <a:latin typeface="Arial"/>
            </a:endParaRPr>
          </a:p>
        </p:txBody>
      </p:sp>
      <p:sp>
        <p:nvSpPr>
          <p:cNvPr id="420" name="CustomShape 61"/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for distribution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24" name="TextShape 1">
            <a:extLst>
              <a:ext uri="{FF2B5EF4-FFF2-40B4-BE49-F238E27FC236}">
                <a16:creationId xmlns:a16="http://schemas.microsoft.com/office/drawing/2014/main" id="{E8A270EB-6DD9-4F0F-8627-DBF4D92DC8EA}"/>
              </a:ext>
            </a:extLst>
          </p:cNvPr>
          <p:cNvSpPr txBox="1"/>
          <p:nvPr/>
        </p:nvSpPr>
        <p:spPr>
          <a:xfrm>
            <a:off x="7008480" y="650016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4388D4D-EB3C-4C0E-8BF2-9206078F9260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11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4596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CustomShape 2"/>
          <p:cNvSpPr/>
          <p:nvPr/>
        </p:nvSpPr>
        <p:spPr>
          <a:xfrm>
            <a:off x="389880" y="116640"/>
            <a:ext cx="8286480" cy="63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3200" b="0" strike="noStrike" spc="-1">
                <a:solidFill>
                  <a:srgbClr val="1F497D"/>
                </a:solidFill>
                <a:latin typeface="Calibri"/>
              </a:rPr>
              <a:t>Safe harbor statement</a:t>
            </a:r>
            <a:endParaRPr lang="de-DE" sz="3200" b="0" strike="noStrike" spc="-1">
              <a:latin typeface="Arial"/>
            </a:endParaRPr>
          </a:p>
        </p:txBody>
      </p:sp>
      <p:sp>
        <p:nvSpPr>
          <p:cNvPr id="904" name="CustomShape 3"/>
          <p:cNvSpPr/>
          <p:nvPr/>
        </p:nvSpPr>
        <p:spPr>
          <a:xfrm>
            <a:off x="467640" y="1225800"/>
            <a:ext cx="8280720" cy="465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This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has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been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prepared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by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AGROSAVFE NV (“AGROSAVFE”),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was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shared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on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the</a:t>
            </a:r>
            <a:r>
              <a:rPr lang="de-DE" sz="1200" b="0" strike="noStrike" spc="-1" dirty="0">
                <a:solidFill>
                  <a:schemeClr val="tx2"/>
                </a:solidFill>
                <a:latin typeface="Arial"/>
                <a:ea typeface="Calibri"/>
              </a:rPr>
              <a:t> „</a:t>
            </a:r>
            <a:r>
              <a:rPr lang="en-US" sz="1200" spc="-1" dirty="0">
                <a:solidFill>
                  <a:schemeClr val="tx2"/>
                </a:solidFill>
                <a:latin typeface="Arial"/>
                <a:ea typeface="Calibri"/>
              </a:rPr>
              <a:t>SMEs rise through EU-wide cooperation: Building cross-border value chains for the bio-economy” debate in Brussels,</a:t>
            </a:r>
            <a:r>
              <a:rPr lang="de-DE" sz="1200" b="1" strike="noStrike" spc="-1" dirty="0">
                <a:solidFill>
                  <a:schemeClr val="tx2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>
                <a:solidFill>
                  <a:schemeClr val="tx2"/>
                </a:solidFill>
                <a:latin typeface="Arial"/>
                <a:ea typeface="Calibri"/>
              </a:rPr>
              <a:t>on </a:t>
            </a:r>
            <a:r>
              <a:rPr lang="en-GB" sz="1200" b="0" strike="noStrike" spc="-1" dirty="0">
                <a:solidFill>
                  <a:schemeClr val="tx2"/>
                </a:solidFill>
                <a:latin typeface="Arial"/>
                <a:ea typeface="Calibri"/>
              </a:rPr>
              <a:t>November 19</a:t>
            </a:r>
            <a:r>
              <a:rPr lang="en-GB" sz="1200" b="0" strike="noStrike" spc="-1" baseline="30000" dirty="0">
                <a:solidFill>
                  <a:schemeClr val="tx2"/>
                </a:solidFill>
                <a:latin typeface="Arial"/>
                <a:ea typeface="Calibri"/>
              </a:rPr>
              <a:t>th</a:t>
            </a:r>
            <a:r>
              <a:rPr lang="x-none" sz="1200" b="0" strike="noStrike" spc="-1" dirty="0">
                <a:solidFill>
                  <a:schemeClr val="tx2"/>
                </a:solidFill>
                <a:latin typeface="Arial"/>
                <a:ea typeface="Calibri"/>
              </a:rPr>
              <a:t>,</a:t>
            </a:r>
            <a:r>
              <a:rPr lang="en-GB" sz="1200" b="0" strike="noStrike" spc="-1" dirty="0">
                <a:solidFill>
                  <a:schemeClr val="tx2"/>
                </a:solidFill>
                <a:latin typeface="Arial"/>
                <a:ea typeface="Calibri"/>
              </a:rPr>
              <a:t> 2018.</a:t>
            </a:r>
          </a:p>
          <a:p>
            <a:pPr>
              <a:lnSpc>
                <a:spcPct val="100000"/>
              </a:lnSpc>
            </a:pPr>
            <a:endParaRPr lang="en-GB" sz="1200" spc="-1" dirty="0">
              <a:solidFill>
                <a:schemeClr val="tx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solidFill>
                <a:schemeClr val="tx2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The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contents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are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business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sensitive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therefore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you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are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not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authorized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disclose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totally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partially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third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party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You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acknowledge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that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all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industrial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intellectual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property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rights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are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shall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remain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vested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in AGROSAVFE.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By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delivering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you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shall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not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acquire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right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title,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license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use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interest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in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 This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delivered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you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for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information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purposes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only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provided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"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“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without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warranties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kind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either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express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implied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including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but not limited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warranties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fitness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for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a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particular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purpose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 AGROSAVFE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makes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no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representations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about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accuracy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suitability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information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contained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in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 None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information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provided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in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takes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account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your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personal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objectives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financial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situation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needs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none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such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information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constitutes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financial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product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advice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 The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information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contained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on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Presentation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not,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and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not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intended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be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an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offer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an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invitation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to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purchase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subscribe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for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financial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products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You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must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determine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whether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the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information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is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appropriate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in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terms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of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your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particular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circumstances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</a:t>
            </a:r>
            <a:endParaRPr lang="x-none" sz="1200" b="0" strike="noStrike" spc="-1" dirty="0">
              <a:solidFill>
                <a:srgbClr val="1F497D"/>
              </a:solidFill>
              <a:latin typeface="Arial"/>
              <a:ea typeface="Calibri"/>
            </a:endParaRPr>
          </a:p>
          <a:p>
            <a:pPr algn="just"/>
            <a:r>
              <a:rPr lang="en-US" sz="1200" spc="-1" dirty="0">
                <a:solidFill>
                  <a:srgbClr val="1F497D"/>
                </a:solidFill>
                <a:latin typeface="Arial"/>
              </a:rPr>
              <a:t>All of the trademarks, service marks and logos displayed 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i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n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 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t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h</a:t>
            </a:r>
            <a:r>
              <a:rPr lang="en-US" sz="1200" spc="-1" dirty="0" err="1">
                <a:solidFill>
                  <a:srgbClr val="1F497D"/>
                </a:solidFill>
                <a:latin typeface="Arial"/>
              </a:rPr>
              <a:t>i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s 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p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r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e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s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e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n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t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a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t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i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o</a:t>
            </a:r>
            <a:r>
              <a:rPr lang="x-none" sz="1200" spc="-1" dirty="0">
                <a:solidFill>
                  <a:srgbClr val="1F497D"/>
                </a:solidFill>
                <a:latin typeface="Arial"/>
              </a:rPr>
              <a:t>n 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including but not limited to AGROSAVFE, AGROBODY (the “Trademark(s)”) are registered and unregistered trademarks of </a:t>
            </a:r>
            <a:r>
              <a:rPr lang="en-US" sz="1200" spc="-1" dirty="0" err="1">
                <a:solidFill>
                  <a:srgbClr val="1F497D"/>
                </a:solidFill>
                <a:latin typeface="Arial"/>
              </a:rPr>
              <a:t>Agrosavfe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 NV or one of its affiliates. Except as expressly stated in these terms and conditions, you may not reproduce, display or otherwise use any Trademark without first obtaining </a:t>
            </a:r>
            <a:r>
              <a:rPr lang="en-US" sz="1200" spc="-1" dirty="0" err="1">
                <a:solidFill>
                  <a:srgbClr val="1F497D"/>
                </a:solidFill>
                <a:latin typeface="Arial"/>
              </a:rPr>
              <a:t>Agrosavfe's</a:t>
            </a:r>
            <a:r>
              <a:rPr lang="en-US" sz="1200" spc="-1" dirty="0">
                <a:solidFill>
                  <a:srgbClr val="1F497D"/>
                </a:solidFill>
                <a:latin typeface="Arial"/>
              </a:rPr>
              <a:t> written permission.</a:t>
            </a:r>
            <a:endParaRPr lang="x-none" sz="1200" spc="-1" dirty="0">
              <a:solidFill>
                <a:srgbClr val="1F497D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 </a:t>
            </a: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© AGROSAVFE NV. All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rights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reserved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worldwide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.</a:t>
            </a: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Ghent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</a:t>
            </a:r>
            <a:r>
              <a:rPr lang="de-DE" sz="1200" b="0" strike="noStrike" spc="-1" dirty="0" err="1">
                <a:solidFill>
                  <a:srgbClr val="1F497D"/>
                </a:solidFill>
                <a:latin typeface="Arial"/>
                <a:ea typeface="Calibri"/>
              </a:rPr>
              <a:t>Belgium</a:t>
            </a:r>
            <a:r>
              <a:rPr lang="de-DE" sz="1200" b="0" strike="noStrike" spc="-1" dirty="0">
                <a:solidFill>
                  <a:srgbClr val="1F497D"/>
                </a:solidFill>
                <a:latin typeface="Arial"/>
                <a:ea typeface="Calibri"/>
              </a:rPr>
              <a:t>, 2018</a:t>
            </a: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</p:txBody>
      </p:sp>
      <p:sp>
        <p:nvSpPr>
          <p:cNvPr id="905" name="CustomShape 4"/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for distribution</a:t>
            </a:r>
            <a:endParaRPr lang="de-DE" sz="1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A233D9-C9A3-4FDC-BEF2-655550BF9C47}"/>
              </a:ext>
            </a:extLst>
          </p:cNvPr>
          <p:cNvSpPr/>
          <p:nvPr/>
        </p:nvSpPr>
        <p:spPr>
          <a:xfrm>
            <a:off x="0" y="5013176"/>
            <a:ext cx="9144000" cy="14401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599919" y="6400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nl-NL" sz="2000">
              <a:solidFill>
                <a:srgbClr val="595959"/>
              </a:solidFill>
              <a:cs typeface="Calibri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1" y="0"/>
            <a:ext cx="9150351" cy="1231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2323" y="5324184"/>
            <a:ext cx="161935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5413" y="5199230"/>
            <a:ext cx="3371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Luc </a:t>
            </a:r>
            <a:r>
              <a:rPr lang="en-US" sz="2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Maertens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CEO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Mob: +32 (0) 479-392-297</a:t>
            </a:r>
          </a:p>
          <a:p>
            <a:r>
              <a:rPr lang="en-US" sz="2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luc.maertens@agrosavfe.com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ubtitle 9"/>
          <p:cNvSpPr>
            <a:spLocks noGrp="1"/>
          </p:cNvSpPr>
          <p:nvPr>
            <p:ph type="subTitle" idx="1"/>
          </p:nvPr>
        </p:nvSpPr>
        <p:spPr>
          <a:xfrm>
            <a:off x="1371600" y="3013150"/>
            <a:ext cx="6400800" cy="1153286"/>
          </a:xfrm>
        </p:spPr>
        <p:txBody>
          <a:bodyPr/>
          <a:lstStyle/>
          <a:p>
            <a:endParaRPr lang="nl-BE"/>
          </a:p>
        </p:txBody>
      </p:sp>
      <p:grpSp>
        <p:nvGrpSpPr>
          <p:cNvPr id="18" name="Group 17"/>
          <p:cNvGrpSpPr/>
          <p:nvPr/>
        </p:nvGrpSpPr>
        <p:grpSpPr>
          <a:xfrm>
            <a:off x="1" y="2614530"/>
            <a:ext cx="9150351" cy="2186080"/>
            <a:chOff x="1" y="2614530"/>
            <a:chExt cx="9150351" cy="2186080"/>
          </a:xfrm>
        </p:grpSpPr>
        <p:pic>
          <p:nvPicPr>
            <p:cNvPr id="19" name="Afbeelding 5" descr="iStock_000000510092_Larg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2860" y="2614530"/>
              <a:ext cx="3287864" cy="2186080"/>
            </a:xfrm>
            <a:prstGeom prst="rect">
              <a:avLst/>
            </a:prstGeom>
          </p:spPr>
        </p:pic>
        <p:pic>
          <p:nvPicPr>
            <p:cNvPr id="20" name="Afbeelding 6" descr="iStock_000022661639_Large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0725" y="2614530"/>
              <a:ext cx="2589627" cy="2186080"/>
            </a:xfrm>
            <a:prstGeom prst="rect">
              <a:avLst/>
            </a:prstGeom>
          </p:spPr>
        </p:pic>
        <p:pic>
          <p:nvPicPr>
            <p:cNvPr id="21" name="Afbeelding 7" descr="iStock_000017266331_Large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2614530"/>
              <a:ext cx="3280328" cy="218608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7BC96C-E6DD-4E18-8D09-DE4F28414B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0"/>
            <a:ext cx="8065008" cy="26145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D6F59C-5B34-4575-9C54-79B1D838ECC7}"/>
              </a:ext>
            </a:extLst>
          </p:cNvPr>
          <p:cNvSpPr txBox="1"/>
          <p:nvPr/>
        </p:nvSpPr>
        <p:spPr>
          <a:xfrm>
            <a:off x="320905" y="5199230"/>
            <a:ext cx="3371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Emile Redant – Scientist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Mob: +32 (0) 478-690-701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Emile.Redant@agrosavfe.com</a:t>
            </a:r>
          </a:p>
        </p:txBody>
      </p:sp>
    </p:spTree>
    <p:extLst>
      <p:ext uri="{BB962C8B-B14F-4D97-AF65-F5344CB8AC3E}">
        <p14:creationId xmlns:p14="http://schemas.microsoft.com/office/powerpoint/2010/main" val="331556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79" y="4106150"/>
            <a:ext cx="497231" cy="400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055" y="5988279"/>
            <a:ext cx="561134" cy="374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14" y="6212461"/>
            <a:ext cx="732138" cy="401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33" y="4237975"/>
            <a:ext cx="614543" cy="614543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37142" y="189665"/>
            <a:ext cx="6827146" cy="575039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nl-BE"/>
              <a:t>Company Profile</a:t>
            </a:r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4421" y="1727976"/>
            <a:ext cx="4801636" cy="1412991"/>
          </a:xfrm>
          <a:prstGeom prst="rect">
            <a:avLst/>
          </a:prstGeom>
          <a:noFill/>
          <a:ln w="15875">
            <a:solidFill>
              <a:srgbClr val="97BF0D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nl-NL"/>
            </a:defPPr>
            <a:lvl1pPr marL="266700" indent="-266700" eaLnBrk="0" hangingPunct="0">
              <a:lnSpc>
                <a:spcPct val="11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marL="36000" indent="-112713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sz="1500" b="1">
                <a:solidFill>
                  <a:srgbClr val="669900"/>
                </a:solidFill>
                <a:latin typeface="+mn-lt"/>
              </a:rPr>
              <a:t>Reliable </a:t>
            </a:r>
            <a:r>
              <a:rPr lang="x-none" sz="1500" b="1">
                <a:solidFill>
                  <a:srgbClr val="669900"/>
                </a:solidFill>
                <a:latin typeface="+mn-lt"/>
              </a:rPr>
              <a:t>b</a:t>
            </a:r>
            <a:r>
              <a:rPr lang="en-US" sz="1500" b="1" err="1">
                <a:solidFill>
                  <a:srgbClr val="669900"/>
                </a:solidFill>
                <a:latin typeface="+mn-lt"/>
              </a:rPr>
              <a:t>io</a:t>
            </a:r>
            <a:r>
              <a:rPr lang="x-none" sz="1500" b="1">
                <a:solidFill>
                  <a:srgbClr val="669900"/>
                </a:solidFill>
                <a:latin typeface="+mn-lt"/>
              </a:rPr>
              <a:t>p</a:t>
            </a:r>
            <a:r>
              <a:rPr lang="en-US" sz="1500" b="1" err="1">
                <a:solidFill>
                  <a:srgbClr val="669900"/>
                </a:solidFill>
                <a:latin typeface="+mn-lt"/>
              </a:rPr>
              <a:t>esticides</a:t>
            </a:r>
            <a:r>
              <a:rPr lang="en-US" sz="1500" b="1">
                <a:solidFill>
                  <a:srgbClr val="669900"/>
                </a:solidFill>
                <a:latin typeface="+mn-lt"/>
              </a:rPr>
              <a:t> – compatible with IPM practices</a:t>
            </a:r>
          </a:p>
          <a:p>
            <a:pPr marL="36000" indent="-112713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sz="1500" b="1">
                <a:solidFill>
                  <a:srgbClr val="669900"/>
                </a:solidFill>
                <a:latin typeface="+mn-lt"/>
              </a:rPr>
              <a:t>Healthier food, no residues</a:t>
            </a:r>
          </a:p>
          <a:p>
            <a:pPr marL="36000" indent="-112713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sz="1500" b="1">
                <a:solidFill>
                  <a:srgbClr val="669900"/>
                </a:solidFill>
                <a:latin typeface="+mn-lt"/>
              </a:rPr>
              <a:t>Transform crop protection from </a:t>
            </a:r>
            <a:r>
              <a:rPr lang="x-none" sz="1500" b="1">
                <a:solidFill>
                  <a:srgbClr val="669900"/>
                </a:solidFill>
                <a:latin typeface="+mn-lt"/>
              </a:rPr>
              <a:t>c</a:t>
            </a:r>
            <a:r>
              <a:rPr lang="en-US" sz="1500" b="1">
                <a:solidFill>
                  <a:srgbClr val="669900"/>
                </a:solidFill>
                <a:latin typeface="+mn-lt"/>
              </a:rPr>
              <a:t>h</a:t>
            </a:r>
            <a:r>
              <a:rPr lang="x-none" sz="1500" b="1">
                <a:solidFill>
                  <a:srgbClr val="669900"/>
                </a:solidFill>
                <a:latin typeface="+mn-lt"/>
              </a:rPr>
              <a:t>e</a:t>
            </a:r>
            <a:r>
              <a:rPr lang="en-US" sz="1500" b="1">
                <a:solidFill>
                  <a:srgbClr val="669900"/>
                </a:solidFill>
                <a:latin typeface="+mn-lt"/>
              </a:rPr>
              <a:t>m</a:t>
            </a:r>
            <a:r>
              <a:rPr lang="x-none" sz="1500" b="1" err="1">
                <a:solidFill>
                  <a:srgbClr val="669900"/>
                </a:solidFill>
                <a:latin typeface="+mn-lt"/>
              </a:rPr>
              <a:t>ical</a:t>
            </a:r>
            <a:r>
              <a:rPr lang="en-US" sz="1500" b="1">
                <a:solidFill>
                  <a:srgbClr val="669900"/>
                </a:solidFill>
                <a:latin typeface="+mn-lt"/>
              </a:rPr>
              <a:t> to bio-based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8440" y="6507691"/>
            <a:ext cx="2133600" cy="365125"/>
          </a:xfrm>
        </p:spPr>
        <p:txBody>
          <a:bodyPr/>
          <a:lstStyle/>
          <a:p>
            <a:fld id="{2E5AAFD5-503C-344E-9A7A-97815AD56A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831" y="6664415"/>
            <a:ext cx="22543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IPM: Integrated Pest Management program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734061" y="4869160"/>
            <a:ext cx="4105436" cy="1167548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nl-NL"/>
            </a:defPPr>
            <a:lvl1pPr marL="266700" indent="-266700" eaLnBrk="0" hangingPunct="0">
              <a:lnSpc>
                <a:spcPct val="110000"/>
              </a:lnSpc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marL="357188" lvl="1" indent="-182563"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Incorporated in 2013</a:t>
            </a:r>
          </a:p>
          <a:p>
            <a:pPr marL="357188" lvl="1" indent="-182563"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Private, V</a:t>
            </a:r>
            <a:r>
              <a:rPr lang="x-non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n</a:t>
            </a:r>
            <a:r>
              <a:rPr lang="x-non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u</a:t>
            </a:r>
            <a:r>
              <a:rPr lang="x-non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e</a:t>
            </a:r>
            <a:r>
              <a:rPr lang="x-non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</a:t>
            </a:r>
            <a:r>
              <a:rPr lang="x-non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</a:t>
            </a:r>
            <a:r>
              <a:rPr lang="x-non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</a:t>
            </a:r>
            <a:r>
              <a:rPr lang="x-non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l-backed</a:t>
            </a:r>
            <a:endParaRPr lang="x-none" sz="16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57188" lvl="1" indent="-182563"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International Board and Investors</a:t>
            </a:r>
          </a:p>
          <a:p>
            <a:pPr marL="357188" lvl="1" indent="-182563">
              <a:spcAft>
                <a:spcPts val="3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Growth from 23 to 31 FTEs in 2018</a:t>
            </a:r>
            <a:r>
              <a:rPr lang="nl-BE" sz="1600" dirty="0">
                <a:cs typeface="Calibri"/>
              </a:rPr>
              <a:t> 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179584" y="4339648"/>
            <a:ext cx="2113412" cy="2274758"/>
            <a:chOff x="267306" y="3766742"/>
            <a:chExt cx="3032620" cy="32931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306" y="3766742"/>
              <a:ext cx="3000076" cy="329311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01841" y="4146292"/>
              <a:ext cx="725028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18.0%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74898" y="5084621"/>
              <a:ext cx="725028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17.8%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2677" y="6055344"/>
              <a:ext cx="725028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12.0%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66691" y="6204243"/>
              <a:ext cx="630719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9.7%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0625" y="5867088"/>
              <a:ext cx="630719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9.0%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543" y="4720156"/>
              <a:ext cx="630719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9.0%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8818" y="5309327"/>
              <a:ext cx="630719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9.0%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74597" y="4227425"/>
              <a:ext cx="630719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8.9%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70599" y="3967504"/>
              <a:ext cx="490405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3%</a:t>
              </a:r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1122" y="3845831"/>
              <a:ext cx="630719" cy="356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000">
                  <a:solidFill>
                    <a:schemeClr val="bg1"/>
                  </a:solidFill>
                </a:rPr>
                <a:t>3.6%</a:t>
              </a:r>
              <a:endParaRPr lang="en-US" sz="100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2" y="4709965"/>
            <a:ext cx="525169" cy="423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28" y="5271868"/>
            <a:ext cx="967985" cy="27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72" y="6324442"/>
            <a:ext cx="443863" cy="23905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0246" y="5461216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100">
                <a:solidFill>
                  <a:schemeClr val="tx1">
                    <a:lumMod val="75000"/>
                    <a:lumOff val="25000"/>
                  </a:schemeClr>
                </a:solidFill>
              </a:rPr>
              <a:t>Biovest, CVA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2337" y="4432523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100">
                <a:solidFill>
                  <a:schemeClr val="tx1">
                    <a:lumMod val="75000"/>
                    <a:lumOff val="25000"/>
                  </a:schemeClr>
                </a:solidFill>
              </a:rPr>
              <a:t>K&amp;E, BVBA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5074151"/>
            <a:ext cx="10550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700"/>
              <a:t>Madeli Participaties, BV</a:t>
            </a:r>
            <a:endParaRPr lang="en-US" sz="700"/>
          </a:p>
        </p:txBody>
      </p:sp>
      <p:sp>
        <p:nvSpPr>
          <p:cNvPr id="41" name="TextBox 40"/>
          <p:cNvSpPr txBox="1"/>
          <p:nvPr/>
        </p:nvSpPr>
        <p:spPr>
          <a:xfrm>
            <a:off x="2358160" y="4077072"/>
            <a:ext cx="1420705" cy="261610"/>
          </a:xfrm>
          <a:prstGeom prst="rect">
            <a:avLst/>
          </a:prstGeom>
          <a:noFill/>
        </p:spPr>
        <p:txBody>
          <a:bodyPr wrap="none" lIns="36000" rtlCol="0">
            <a:spAutoFit/>
          </a:bodyPr>
          <a:lstStyle/>
          <a:p>
            <a:r>
              <a:rPr lang="x-none" sz="1100">
                <a:solidFill>
                  <a:schemeClr val="tx1">
                    <a:lumMod val="75000"/>
                    <a:lumOff val="25000"/>
                  </a:schemeClr>
                </a:solidFill>
              </a:rPr>
              <a:t>6 Private Shareholders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0" name="Elbow Connector 39"/>
          <p:cNvCxnSpPr>
            <a:stCxn id="33" idx="0"/>
            <a:endCxn id="41" idx="1"/>
          </p:cNvCxnSpPr>
          <p:nvPr/>
        </p:nvCxnSpPr>
        <p:spPr>
          <a:xfrm rot="5400000" flipH="1" flipV="1">
            <a:off x="2205022" y="4241143"/>
            <a:ext cx="186403" cy="119873"/>
          </a:xfrm>
          <a:prstGeom prst="bentConnector2">
            <a:avLst/>
          </a:prstGeom>
          <a:ln w="952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634AFFB-867F-408D-A255-EB7898DA3F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199" y="2815718"/>
            <a:ext cx="2998825" cy="1191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E9169-1A2D-458A-9585-64C2BA7CB5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62" y="1114407"/>
            <a:ext cx="2393662" cy="16027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9F8DF5-F4A1-4C45-9C60-42598516A3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11" y="1956377"/>
            <a:ext cx="1274024" cy="10562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A11959-A508-4934-AB74-9DAE5C5F47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717" y="3419893"/>
            <a:ext cx="844099" cy="844099"/>
          </a:xfrm>
          <a:prstGeom prst="ellipse">
            <a:avLst/>
          </a:prstGeom>
        </p:spPr>
      </p:pic>
      <p:sp>
        <p:nvSpPr>
          <p:cNvPr id="38" name="Rounded Rectangle 15">
            <a:extLst>
              <a:ext uri="{FF2B5EF4-FFF2-40B4-BE49-F238E27FC236}">
                <a16:creationId xmlns:a16="http://schemas.microsoft.com/office/drawing/2014/main" id="{8F4C2704-5817-4CC2-97BD-887E951185ED}"/>
              </a:ext>
            </a:extLst>
          </p:cNvPr>
          <p:cNvSpPr/>
          <p:nvPr/>
        </p:nvSpPr>
        <p:spPr>
          <a:xfrm>
            <a:off x="177976" y="1114407"/>
            <a:ext cx="4178000" cy="411480"/>
          </a:xfrm>
          <a:prstGeom prst="roundRect">
            <a:avLst/>
          </a:prstGeom>
          <a:solidFill>
            <a:srgbClr val="97BF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bg1"/>
                </a:solidFill>
              </a:rPr>
              <a:t>Our </a:t>
            </a:r>
            <a:r>
              <a:rPr lang="x-none">
                <a:solidFill>
                  <a:schemeClr val="bg1"/>
                </a:solidFill>
              </a:rPr>
              <a:t>Mission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ounded Rectangle 7">
            <a:extLst>
              <a:ext uri="{FF2B5EF4-FFF2-40B4-BE49-F238E27FC236}">
                <a16:creationId xmlns:a16="http://schemas.microsoft.com/office/drawing/2014/main" id="{C2E1B4CA-2239-4846-9FE0-11DC2F56F912}"/>
              </a:ext>
            </a:extLst>
          </p:cNvPr>
          <p:cNvSpPr/>
          <p:nvPr/>
        </p:nvSpPr>
        <p:spPr>
          <a:xfrm>
            <a:off x="177976" y="3379290"/>
            <a:ext cx="4178000" cy="409750"/>
          </a:xfrm>
          <a:prstGeom prst="roundRect">
            <a:avLst/>
          </a:prstGeom>
          <a:solidFill>
            <a:srgbClr val="E200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>
                <a:solidFill>
                  <a:schemeClr val="bg1"/>
                </a:solidFill>
              </a:rPr>
              <a:t>Shareholders’ Structure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CustomShape 10">
            <a:extLst>
              <a:ext uri="{FF2B5EF4-FFF2-40B4-BE49-F238E27FC236}">
                <a16:creationId xmlns:a16="http://schemas.microsoft.com/office/drawing/2014/main" id="{B018210B-A780-4BC4-B255-FC986A6A7EEF}"/>
              </a:ext>
            </a:extLst>
          </p:cNvPr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for distribution</a:t>
            </a:r>
            <a:endParaRPr lang="de-DE" sz="1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7008480" y="65077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CF1C0B8-AFC5-430B-8B2D-1070608BF223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3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389880" y="116640"/>
            <a:ext cx="8286480" cy="63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de-DE" sz="3200" b="0" strike="noStrike" spc="-1">
                <a:solidFill>
                  <a:srgbClr val="1F497D"/>
                </a:solidFill>
                <a:latin typeface="Calibri"/>
              </a:rPr>
              <a:t>Pressing </a:t>
            </a:r>
            <a:r>
              <a:rPr lang="de-DE" sz="3200" b="0" strike="noStrike" spc="-1" err="1">
                <a:solidFill>
                  <a:srgbClr val="1F497D"/>
                </a:solidFill>
                <a:latin typeface="Calibri"/>
              </a:rPr>
              <a:t>challenges</a:t>
            </a:r>
            <a:r>
              <a:rPr lang="de-DE" sz="3200" b="0" strike="noStrike" spc="-1">
                <a:solidFill>
                  <a:srgbClr val="1F497D"/>
                </a:solidFill>
                <a:latin typeface="Calibri"/>
              </a:rPr>
              <a:t> in Ag</a:t>
            </a:r>
            <a:endParaRPr lang="de-DE" sz="3200" b="0" strike="noStrike" spc="-1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467640" y="1224720"/>
            <a:ext cx="7940880" cy="1081800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Aft>
                <a:spcPts val="601"/>
              </a:spcAft>
            </a:pP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Informed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consumers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impact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the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food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chain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Healthy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food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,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chemically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residue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free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Aware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of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the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impact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of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Agriculture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on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the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environment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467640" y="4601520"/>
            <a:ext cx="7940880" cy="1491480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Aft>
                <a:spcPts val="601"/>
              </a:spcAft>
            </a:pP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Farmers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faced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with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lower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income</a:t>
            </a:r>
            <a:r>
              <a:rPr lang="de-DE" sz="1700" b="1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, </a:t>
            </a:r>
            <a:r>
              <a:rPr lang="de-DE" sz="1700" b="1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higher</a:t>
            </a:r>
            <a:r>
              <a:rPr lang="de-DE" sz="1700" b="1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concerns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Need novel modes of action to tackle resistance issues 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Current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(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biological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) alternatives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are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not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good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enough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Societal </a:t>
            </a:r>
            <a:r>
              <a:rPr lang="x-non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</a:t>
            </a:r>
            <a:r>
              <a:rPr lang="x-none" sz="1700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ressure on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residue and environmental impact</a:t>
            </a:r>
            <a:r>
              <a:rPr lang="x-non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en-US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o</a:t>
            </a:r>
            <a:r>
              <a:rPr lang="x-non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 </a:t>
            </a:r>
            <a:r>
              <a:rPr lang="en-US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</a:t>
            </a:r>
            <a:r>
              <a:rPr lang="x-none" sz="1700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g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>
              <a:lnSpc>
                <a:spcPct val="110000"/>
              </a:lnSpc>
              <a:spcAft>
                <a:spcPts val="601"/>
              </a:spcAft>
            </a:pP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295" name="CustomShape 5"/>
          <p:cNvSpPr/>
          <p:nvPr/>
        </p:nvSpPr>
        <p:spPr>
          <a:xfrm>
            <a:off x="6696720" y="6546960"/>
            <a:ext cx="22320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800" b="0" strike="noStrike" spc="-1">
                <a:solidFill>
                  <a:srgbClr val="808080"/>
                </a:solidFill>
                <a:latin typeface="Arial"/>
              </a:rPr>
              <a:t>CP companies: Crop Protection Companies</a:t>
            </a:r>
            <a:endParaRPr lang="de-DE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800" b="0" strike="noStrike" spc="-1">
                <a:solidFill>
                  <a:srgbClr val="808080"/>
                </a:solidFill>
                <a:latin typeface="Arial"/>
              </a:rPr>
              <a:t>AI’s: Active Ingredients</a:t>
            </a:r>
            <a:endParaRPr lang="de-DE" sz="800" b="0" strike="noStrike" spc="-1">
              <a:latin typeface="Arial"/>
            </a:endParaRPr>
          </a:p>
        </p:txBody>
      </p:sp>
      <p:sp>
        <p:nvSpPr>
          <p:cNvPr id="296" name="CustomShape 6"/>
          <p:cNvSpPr/>
          <p:nvPr/>
        </p:nvSpPr>
        <p:spPr>
          <a:xfrm>
            <a:off x="467640" y="2550600"/>
            <a:ext cx="7940880" cy="1825200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Aft>
                <a:spcPts val="601"/>
              </a:spcAft>
            </a:pP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AgIndustry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needs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urgently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new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Crop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Protection</a:t>
            </a:r>
            <a:r>
              <a:rPr lang="de-DE" sz="1700" b="1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products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Regulatory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pressure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drives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existing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AI’s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from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the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market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ipeline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d</a:t>
            </a:r>
            <a:r>
              <a:rPr lang="de-DE" sz="1700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rying</a:t>
            </a:r>
            <a:r>
              <a:rPr lang="de-DE" sz="1700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up</a:t>
            </a:r>
            <a:r>
              <a:rPr lang="de-DE" sz="1700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, </a:t>
            </a:r>
            <a:r>
              <a:rPr lang="de-DE" sz="1700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despite</a:t>
            </a:r>
            <a:r>
              <a:rPr lang="de-DE" sz="1700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high R&amp;D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investment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Long R&amp;D timelines, uncertain regulatory landscape</a:t>
            </a:r>
          </a:p>
          <a:p>
            <a:pPr marL="181080" lvl="1" indent="-18072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S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lower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sales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growth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of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major</a:t>
            </a:r>
            <a:r>
              <a:rPr lang="de-DE" sz="1700" b="0" strike="noStrike" spc="-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CP </a:t>
            </a:r>
            <a:r>
              <a:rPr lang="de-DE" sz="1700" b="0" strike="noStrike" spc="-1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companies</a:t>
            </a:r>
            <a:endParaRPr lang="de-DE" sz="1700" b="0" strike="noStrike" spc="-1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pic>
        <p:nvPicPr>
          <p:cNvPr id="297" name="Picture 2"/>
          <p:cNvPicPr/>
          <p:nvPr/>
        </p:nvPicPr>
        <p:blipFill>
          <a:blip r:embed="rId3"/>
          <a:stretch/>
        </p:blipFill>
        <p:spPr>
          <a:xfrm>
            <a:off x="6068880" y="2467080"/>
            <a:ext cx="3111120" cy="2031840"/>
          </a:xfrm>
          <a:prstGeom prst="rect">
            <a:avLst/>
          </a:prstGeom>
          <a:ln>
            <a:noFill/>
          </a:ln>
        </p:spPr>
      </p:pic>
      <p:pic>
        <p:nvPicPr>
          <p:cNvPr id="298" name="Picture 1"/>
          <p:cNvPicPr/>
          <p:nvPr/>
        </p:nvPicPr>
        <p:blipFill>
          <a:blip r:embed="rId4"/>
          <a:srcRect b="28793"/>
          <a:stretch/>
        </p:blipFill>
        <p:spPr>
          <a:xfrm>
            <a:off x="6435360" y="984240"/>
            <a:ext cx="2378520" cy="1357560"/>
          </a:xfrm>
          <a:prstGeom prst="rect">
            <a:avLst/>
          </a:prstGeom>
          <a:ln>
            <a:noFill/>
          </a:ln>
        </p:spPr>
      </p:pic>
      <p:sp>
        <p:nvSpPr>
          <p:cNvPr id="299" name="CustomShape 7"/>
          <p:cNvSpPr/>
          <p:nvPr/>
        </p:nvSpPr>
        <p:spPr>
          <a:xfrm>
            <a:off x="0" y="6288120"/>
            <a:ext cx="4769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539750">
              <a:lnSpc>
                <a:spcPct val="100000"/>
              </a:lnSpc>
            </a:pPr>
            <a:r>
              <a:rPr lang="de-DE" sz="800" b="0" i="1" strike="noStrike" spc="-1">
                <a:solidFill>
                  <a:srgbClr val="808080"/>
                </a:solidFill>
                <a:latin typeface="Arial"/>
              </a:rPr>
              <a:t>Sources:</a:t>
            </a:r>
            <a:r>
              <a:rPr lang="x-none" sz="800" b="0" i="1" strike="noStrike" spc="-1">
                <a:solidFill>
                  <a:srgbClr val="808080"/>
                </a:solidFill>
                <a:latin typeface="Arial"/>
              </a:rPr>
              <a:t>	</a:t>
            </a:r>
            <a:r>
              <a:rPr lang="de-DE" sz="800" b="0" i="1" strike="noStrike" spc="-1">
                <a:solidFill>
                  <a:srgbClr val="808080"/>
                </a:solidFill>
                <a:latin typeface="Arial"/>
              </a:rPr>
              <a:t>EWG: Environmental Working Group</a:t>
            </a:r>
            <a:endParaRPr lang="x-none" sz="800" b="0" i="1" strike="noStrike" spc="-1">
              <a:solidFill>
                <a:srgbClr val="808080"/>
              </a:solidFill>
              <a:latin typeface="Arial"/>
            </a:endParaRPr>
          </a:p>
          <a:p>
            <a:pPr defTabSz="539750">
              <a:lnSpc>
                <a:spcPct val="100000"/>
              </a:lnSpc>
            </a:pPr>
            <a:r>
              <a:rPr lang="de-DE" sz="800" b="0" i="1" strike="noStrike" spc="-1">
                <a:solidFill>
                  <a:srgbClr val="808080"/>
                </a:solidFill>
                <a:latin typeface="Arial"/>
              </a:rPr>
              <a:t>	</a:t>
            </a:r>
            <a:r>
              <a:rPr lang="de-DE" sz="800" i="1" spc="-1">
                <a:solidFill>
                  <a:srgbClr val="808080"/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https://agfundernews.com/crop-protection-biologicals-vs-chemicals.html</a:t>
            </a:r>
            <a:endParaRPr lang="x-none" sz="800" i="1" spc="-1">
              <a:solidFill>
                <a:srgbClr val="808080"/>
              </a:solidFill>
              <a:latin typeface="Arial"/>
            </a:endParaRPr>
          </a:p>
          <a:p>
            <a:pPr defTabSz="539750">
              <a:lnSpc>
                <a:spcPct val="100000"/>
              </a:lnSpc>
            </a:pPr>
            <a:r>
              <a:rPr lang="de-DE" sz="800" i="1" spc="-1">
                <a:solidFill>
                  <a:srgbClr val="808080"/>
                </a:solidFill>
                <a:latin typeface="Arial"/>
              </a:rPr>
              <a:t>	Piper Jaffray Investment Bank		</a:t>
            </a:r>
            <a:endParaRPr lang="x-none" sz="800" i="1" spc="-1">
              <a:solidFill>
                <a:srgbClr val="808080"/>
              </a:solidFill>
              <a:latin typeface="Arial"/>
            </a:endParaRPr>
          </a:p>
          <a:p>
            <a:pPr defTabSz="539750">
              <a:lnSpc>
                <a:spcPct val="100000"/>
              </a:lnSpc>
            </a:pPr>
            <a:r>
              <a:rPr lang="x-none" sz="800" i="1" spc="-1">
                <a:solidFill>
                  <a:srgbClr val="808080"/>
                </a:solidFill>
                <a:latin typeface="Arial"/>
              </a:rPr>
              <a:t>	</a:t>
            </a:r>
            <a:r>
              <a:rPr lang="de-DE" sz="800" i="1" spc="-1">
                <a:solidFill>
                  <a:srgbClr val="808080"/>
                </a:solidFill>
                <a:latin typeface="Arial"/>
              </a:rPr>
              <a:t>USAD - 2018 </a:t>
            </a:r>
            <a:r>
              <a:rPr lang="de-DE" sz="800" b="0" i="1" strike="noStrike" spc="-1">
                <a:solidFill>
                  <a:srgbClr val="808080"/>
                </a:solidFill>
                <a:latin typeface="Arial"/>
              </a:rPr>
              <a:t>Farm Sector Income Forecast – Febr. 7, 2018</a:t>
            </a:r>
            <a:endParaRPr lang="de-DE" sz="800" b="0" strike="noStrike" spc="-1">
              <a:latin typeface="Arial"/>
            </a:endParaRPr>
          </a:p>
        </p:txBody>
      </p:sp>
      <p:grpSp>
        <p:nvGrpSpPr>
          <p:cNvPr id="300" name="Group 8"/>
          <p:cNvGrpSpPr/>
          <p:nvPr/>
        </p:nvGrpSpPr>
        <p:grpSpPr>
          <a:xfrm>
            <a:off x="6435000" y="4721040"/>
            <a:ext cx="2378880" cy="1680840"/>
            <a:chOff x="6435000" y="4721040"/>
            <a:chExt cx="2378880" cy="1680840"/>
          </a:xfrm>
        </p:grpSpPr>
        <p:pic>
          <p:nvPicPr>
            <p:cNvPr id="301" name="Picture 4"/>
            <p:cNvPicPr/>
            <p:nvPr/>
          </p:nvPicPr>
          <p:blipFill>
            <a:blip r:embed="rId6"/>
            <a:srcRect b="11581"/>
            <a:stretch/>
          </p:blipFill>
          <p:spPr>
            <a:xfrm>
              <a:off x="6435360" y="4721040"/>
              <a:ext cx="2378520" cy="1680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2" name="Line 9"/>
            <p:cNvSpPr/>
            <p:nvPr/>
          </p:nvSpPr>
          <p:spPr>
            <a:xfrm>
              <a:off x="6435000" y="6401520"/>
              <a:ext cx="2378880" cy="360"/>
            </a:xfrm>
            <a:prstGeom prst="line">
              <a:avLst/>
            </a:prstGeom>
            <a:ln w="6480">
              <a:solidFill>
                <a:srgbClr val="4F81B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3" name="CustomShape 10"/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for distribution</a:t>
            </a:r>
            <a:endParaRPr lang="de-DE" sz="1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/>
      <p:bldP spid="2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D968E4-45FB-4EFE-8360-760944AF5EDD}"/>
              </a:ext>
            </a:extLst>
          </p:cNvPr>
          <p:cNvSpPr/>
          <p:nvPr/>
        </p:nvSpPr>
        <p:spPr>
          <a:xfrm>
            <a:off x="2736120" y="1772816"/>
            <a:ext cx="6362161" cy="17614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Title 86"/>
          <p:cNvSpPr txBox="1">
            <a:spLocks/>
          </p:cNvSpPr>
          <p:nvPr/>
        </p:nvSpPr>
        <p:spPr bwMode="auto">
          <a:xfrm>
            <a:off x="389706" y="116632"/>
            <a:ext cx="82867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x-none" sz="3200">
                <a:solidFill>
                  <a:schemeClr val="tx2"/>
                </a:solidFill>
              </a:rPr>
              <a:t>The solution</a:t>
            </a:r>
            <a:r>
              <a:rPr lang="en-US" sz="3200">
                <a:solidFill>
                  <a:schemeClr val="tx2"/>
                </a:solidFill>
              </a:rPr>
              <a:t>: A</a:t>
            </a:r>
            <a:r>
              <a:rPr lang="x-none" sz="3200">
                <a:solidFill>
                  <a:schemeClr val="tx2"/>
                </a:solidFill>
              </a:rPr>
              <a:t>G</a:t>
            </a:r>
            <a:r>
              <a:rPr lang="en-US" sz="3200">
                <a:solidFill>
                  <a:schemeClr val="tx2"/>
                </a:solidFill>
              </a:rPr>
              <a:t>R</a:t>
            </a:r>
            <a:r>
              <a:rPr lang="x-none" sz="3200">
                <a:solidFill>
                  <a:schemeClr val="tx2"/>
                </a:solidFill>
              </a:rPr>
              <a:t>O</a:t>
            </a:r>
            <a:r>
              <a:rPr lang="en-US" sz="3200">
                <a:solidFill>
                  <a:schemeClr val="tx2"/>
                </a:solidFill>
              </a:rPr>
              <a:t>B</a:t>
            </a:r>
            <a:r>
              <a:rPr lang="x-none" sz="3200">
                <a:solidFill>
                  <a:schemeClr val="tx2"/>
                </a:solidFill>
              </a:rPr>
              <a:t>O</a:t>
            </a:r>
            <a:r>
              <a:rPr lang="en-US" sz="3200">
                <a:solidFill>
                  <a:schemeClr val="tx2"/>
                </a:solidFill>
              </a:rPr>
              <a:t>D</a:t>
            </a:r>
            <a:r>
              <a:rPr lang="x-none" sz="3200">
                <a:solidFill>
                  <a:schemeClr val="tx2"/>
                </a:solidFill>
              </a:rPr>
              <a:t>Y</a:t>
            </a:r>
            <a:r>
              <a:rPr lang="en-US" sz="3200">
                <a:solidFill>
                  <a:schemeClr val="tx2"/>
                </a:solidFill>
              </a:rPr>
              <a:t>™</a:t>
            </a:r>
            <a:r>
              <a:rPr lang="x-none" sz="3200" baseline="30000">
                <a:solidFill>
                  <a:schemeClr val="tx2"/>
                </a:solidFill>
              </a:rPr>
              <a:t> </a:t>
            </a:r>
            <a:r>
              <a:rPr lang="x-none" sz="3200">
                <a:solidFill>
                  <a:schemeClr val="tx2"/>
                </a:solidFill>
              </a:rPr>
              <a:t>biopesticides</a:t>
            </a:r>
            <a:endParaRPr lang="en-US" sz="3200" kern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11" name="Right Arrow 95"/>
          <p:cNvSpPr>
            <a:spLocks noChangeAspect="1"/>
          </p:cNvSpPr>
          <p:nvPr/>
        </p:nvSpPr>
        <p:spPr bwMode="auto">
          <a:xfrm>
            <a:off x="6582704" y="2270851"/>
            <a:ext cx="324360" cy="162161"/>
          </a:xfrm>
          <a:prstGeom prst="rightArrow">
            <a:avLst/>
          </a:prstGeom>
          <a:solidFill>
            <a:srgbClr val="009EE0"/>
          </a:solidFill>
          <a:ln w="9525" cap="flat" cmpd="sng" algn="ctr">
            <a:solidFill>
              <a:srgbClr val="009E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3298"/>
            <a:ext cx="2231993" cy="14852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" y="2132856"/>
            <a:ext cx="2229399" cy="1483565"/>
          </a:xfrm>
          <a:prstGeom prst="rect">
            <a:avLst/>
          </a:prstGeom>
        </p:spPr>
      </p:pic>
      <p:sp>
        <p:nvSpPr>
          <p:cNvPr id="173" name="Right Arrow 95"/>
          <p:cNvSpPr>
            <a:spLocks noChangeAspect="1"/>
          </p:cNvSpPr>
          <p:nvPr/>
        </p:nvSpPr>
        <p:spPr bwMode="auto">
          <a:xfrm flipH="1">
            <a:off x="2383353" y="4728407"/>
            <a:ext cx="324360" cy="162161"/>
          </a:xfrm>
          <a:prstGeom prst="rightArrow">
            <a:avLst/>
          </a:prstGeom>
          <a:solidFill>
            <a:srgbClr val="97BF0D"/>
          </a:solidFill>
          <a:ln w="9525" cap="flat" cmpd="sng" algn="ctr">
            <a:solidFill>
              <a:srgbClr val="94BA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174" name="Right Arrow 95"/>
          <p:cNvSpPr>
            <a:spLocks noChangeAspect="1"/>
          </p:cNvSpPr>
          <p:nvPr/>
        </p:nvSpPr>
        <p:spPr bwMode="auto">
          <a:xfrm flipH="1">
            <a:off x="4027504" y="4728407"/>
            <a:ext cx="324360" cy="162161"/>
          </a:xfrm>
          <a:prstGeom prst="rightArrow">
            <a:avLst/>
          </a:prstGeom>
          <a:solidFill>
            <a:srgbClr val="97BF0D"/>
          </a:solidFill>
          <a:ln w="9525" cap="flat" cmpd="sng" algn="ctr">
            <a:solidFill>
              <a:srgbClr val="97BF0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78601" y="4061365"/>
            <a:ext cx="1014581" cy="1496245"/>
            <a:chOff x="2878601" y="4221088"/>
            <a:chExt cx="1014581" cy="149624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601" y="4221088"/>
              <a:ext cx="1014581" cy="4823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489" y="4821815"/>
              <a:ext cx="822804" cy="895518"/>
            </a:xfrm>
            <a:prstGeom prst="rect">
              <a:avLst/>
            </a:prstGeom>
          </p:spPr>
        </p:pic>
      </p:grpSp>
      <p:sp>
        <p:nvSpPr>
          <p:cNvPr id="177" name="TextBox 176"/>
          <p:cNvSpPr txBox="1"/>
          <p:nvPr/>
        </p:nvSpPr>
        <p:spPr>
          <a:xfrm>
            <a:off x="2878601" y="5702137"/>
            <a:ext cx="1014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>
                <a:solidFill>
                  <a:schemeClr val="tx2"/>
                </a:solidFill>
              </a:rPr>
              <a:t>Registration</a:t>
            </a:r>
            <a:endParaRPr lang="en-US" sz="1200" b="1">
              <a:solidFill>
                <a:schemeClr val="tx2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4920269" y="5702137"/>
            <a:ext cx="1048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200" b="1">
                <a:solidFill>
                  <a:schemeClr val="tx2"/>
                </a:solidFill>
              </a:rPr>
              <a:t>Development</a:t>
            </a:r>
            <a:endParaRPr lang="en-US" sz="1200" b="1">
              <a:solidFill>
                <a:schemeClr val="tx2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07504" y="5224310"/>
            <a:ext cx="2229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>
                <a:solidFill>
                  <a:schemeClr val="tx2"/>
                </a:solidFill>
              </a:rPr>
              <a:t>Commercialization</a:t>
            </a:r>
            <a:endParaRPr lang="en-US" sz="1200" b="1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1002" y="2782597"/>
            <a:ext cx="1535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ctr"/>
            <a:r>
              <a:rPr lang="nl-BE" b="1"/>
              <a:t>Target</a:t>
            </a:r>
            <a:r>
              <a:rPr lang="x-none" b="1"/>
              <a:t> </a:t>
            </a:r>
            <a:r>
              <a:rPr lang="nl-BE" b="1"/>
              <a:t>identification</a:t>
            </a:r>
          </a:p>
        </p:txBody>
      </p:sp>
      <p:sp>
        <p:nvSpPr>
          <p:cNvPr id="82" name="Right Arrow 95"/>
          <p:cNvSpPr>
            <a:spLocks noChangeAspect="1"/>
          </p:cNvSpPr>
          <p:nvPr/>
        </p:nvSpPr>
        <p:spPr bwMode="auto">
          <a:xfrm>
            <a:off x="4215654" y="2277521"/>
            <a:ext cx="324360" cy="162161"/>
          </a:xfrm>
          <a:prstGeom prst="rightArrow">
            <a:avLst/>
          </a:prstGeom>
          <a:solidFill>
            <a:srgbClr val="009EE0"/>
          </a:solidFill>
          <a:ln w="9525" cap="flat" cmpd="sng" algn="ctr">
            <a:solidFill>
              <a:srgbClr val="009E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pic>
        <p:nvPicPr>
          <p:cNvPr id="76" name="Afbeelding 101" descr="Botrytis microscopic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293" y="2106017"/>
            <a:ext cx="590611" cy="496164"/>
          </a:xfrm>
          <a:prstGeom prst="rect">
            <a:avLst/>
          </a:prstGeom>
        </p:spPr>
      </p:pic>
      <p:sp>
        <p:nvSpPr>
          <p:cNvPr id="80" name="Right Arrow 95"/>
          <p:cNvSpPr>
            <a:spLocks noChangeAspect="1"/>
          </p:cNvSpPr>
          <p:nvPr/>
        </p:nvSpPr>
        <p:spPr bwMode="auto">
          <a:xfrm>
            <a:off x="2339195" y="2270851"/>
            <a:ext cx="324360" cy="162161"/>
          </a:xfrm>
          <a:prstGeom prst="rightArrow">
            <a:avLst/>
          </a:prstGeom>
          <a:solidFill>
            <a:srgbClr val="009EE0"/>
          </a:solidFill>
          <a:ln w="9525" cap="flat" cmpd="sng" algn="ctr">
            <a:solidFill>
              <a:srgbClr val="009E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28525" y="5702137"/>
            <a:ext cx="184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b="1">
                <a:solidFill>
                  <a:schemeClr val="tx2"/>
                </a:solidFill>
              </a:rPr>
              <a:t>Evaluation</a:t>
            </a:r>
            <a:endParaRPr lang="en-US" sz="1200" b="1">
              <a:solidFill>
                <a:schemeClr val="tx2"/>
              </a:solidFill>
            </a:endParaRPr>
          </a:p>
        </p:txBody>
      </p:sp>
      <p:sp>
        <p:nvSpPr>
          <p:cNvPr id="49" name="Right Arrow 95"/>
          <p:cNvSpPr>
            <a:spLocks noChangeAspect="1"/>
          </p:cNvSpPr>
          <p:nvPr/>
        </p:nvSpPr>
        <p:spPr bwMode="auto">
          <a:xfrm flipH="1">
            <a:off x="6588224" y="4728407"/>
            <a:ext cx="324360" cy="162161"/>
          </a:xfrm>
          <a:prstGeom prst="rightArrow">
            <a:avLst/>
          </a:prstGeom>
          <a:solidFill>
            <a:srgbClr val="97BF0D"/>
          </a:solidFill>
          <a:ln w="9525" cap="flat" cmpd="sng" algn="ctr">
            <a:solidFill>
              <a:srgbClr val="97BF0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16636" y="4192321"/>
            <a:ext cx="1855564" cy="1234332"/>
            <a:chOff x="4516636" y="4467622"/>
            <a:chExt cx="1855564" cy="123433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3000"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4"/>
            <a:stretch/>
          </p:blipFill>
          <p:spPr>
            <a:xfrm rot="16200000">
              <a:off x="5606480" y="4932024"/>
              <a:ext cx="581367" cy="94870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2127" y="4467622"/>
              <a:ext cx="950073" cy="58136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16636" y="4467622"/>
              <a:ext cx="858374" cy="123433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020272" y="3933056"/>
            <a:ext cx="1730367" cy="1752862"/>
            <a:chOff x="7164288" y="4183549"/>
            <a:chExt cx="1730367" cy="1752862"/>
          </a:xfrm>
        </p:grpSpPr>
        <p:grpSp>
          <p:nvGrpSpPr>
            <p:cNvPr id="8" name="Group 7"/>
            <p:cNvGrpSpPr/>
            <p:nvPr/>
          </p:nvGrpSpPr>
          <p:grpSpPr>
            <a:xfrm>
              <a:off x="7886543" y="4262763"/>
              <a:ext cx="1008112" cy="1504962"/>
              <a:chOff x="7886543" y="4185743"/>
              <a:chExt cx="1008112" cy="150496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86543" y="4682593"/>
                <a:ext cx="1008112" cy="100811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77672" y="4185743"/>
                <a:ext cx="450333" cy="424842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7164288" y="4183549"/>
              <a:ext cx="647825" cy="1752862"/>
              <a:chOff x="7164288" y="4183549"/>
              <a:chExt cx="647825" cy="1752862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6714" y="4183549"/>
                <a:ext cx="477605" cy="755893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001037" y="5125334"/>
                <a:ext cx="974328" cy="647825"/>
              </a:xfrm>
              <a:prstGeom prst="rect">
                <a:avLst/>
              </a:prstGeom>
            </p:spPr>
          </p:pic>
        </p:grpSp>
      </p:grpSp>
      <p:sp>
        <p:nvSpPr>
          <p:cNvPr id="13" name="Rectangle 12"/>
          <p:cNvSpPr/>
          <p:nvPr/>
        </p:nvSpPr>
        <p:spPr>
          <a:xfrm>
            <a:off x="7403736" y="1916832"/>
            <a:ext cx="1513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Selected fragments of the antibodies</a:t>
            </a:r>
          </a:p>
          <a:p>
            <a:pPr algn="ctr"/>
            <a:r>
              <a:rPr lang="nl-BE" sz="1200" dirty="0">
                <a:solidFill>
                  <a:schemeClr val="tx2"/>
                </a:solidFill>
              </a:rPr>
              <a:t>= </a:t>
            </a:r>
            <a:r>
              <a:rPr lang="x-none" sz="1200" dirty="0">
                <a:solidFill>
                  <a:schemeClr val="tx2"/>
                </a:solidFill>
              </a:rPr>
              <a:t>A</a:t>
            </a:r>
            <a:r>
              <a:rPr lang="en-US" sz="1200" dirty="0">
                <a:solidFill>
                  <a:schemeClr val="tx2"/>
                </a:solidFill>
              </a:rPr>
              <a:t>G</a:t>
            </a:r>
            <a:r>
              <a:rPr lang="x-none" sz="1200" dirty="0">
                <a:solidFill>
                  <a:schemeClr val="tx2"/>
                </a:solidFill>
              </a:rPr>
              <a:t>R</a:t>
            </a:r>
            <a:r>
              <a:rPr lang="en-US" sz="1200" dirty="0">
                <a:solidFill>
                  <a:schemeClr val="tx2"/>
                </a:solidFill>
              </a:rPr>
              <a:t>O</a:t>
            </a:r>
            <a:r>
              <a:rPr lang="x-none" sz="1200" dirty="0">
                <a:solidFill>
                  <a:schemeClr val="tx2"/>
                </a:solidFill>
              </a:rPr>
              <a:t>B</a:t>
            </a:r>
            <a:r>
              <a:rPr lang="en-US" sz="1200" dirty="0">
                <a:solidFill>
                  <a:schemeClr val="tx2"/>
                </a:solidFill>
              </a:rPr>
              <a:t>O</a:t>
            </a:r>
            <a:r>
              <a:rPr lang="x-none" sz="1200" dirty="0">
                <a:solidFill>
                  <a:schemeClr val="tx2"/>
                </a:solidFill>
              </a:rPr>
              <a:t>D</a:t>
            </a:r>
            <a:r>
              <a:rPr lang="en-US" sz="1200" dirty="0">
                <a:solidFill>
                  <a:schemeClr val="tx2"/>
                </a:solidFill>
              </a:rPr>
              <a:t>Y</a:t>
            </a:r>
            <a:r>
              <a:rPr lang="x-none" sz="1200" dirty="0">
                <a:solidFill>
                  <a:schemeClr val="tx2"/>
                </a:solidFill>
              </a:rPr>
              <a:t>™</a:t>
            </a:r>
            <a:endParaRPr lang="en-GB" sz="1200" dirty="0">
              <a:solidFill>
                <a:schemeClr val="tx2"/>
              </a:solidFill>
            </a:endParaRP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Biopesticides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32350" y="1923536"/>
            <a:ext cx="1224136" cy="1186059"/>
            <a:chOff x="4788024" y="1923535"/>
            <a:chExt cx="1224136" cy="11330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923535"/>
              <a:ext cx="607440" cy="854916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4792242" y="2791961"/>
              <a:ext cx="1219918" cy="264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00" b="1">
                  <a:solidFill>
                    <a:schemeClr val="tx2"/>
                  </a:solidFill>
                </a:rPr>
                <a:t>Immunization</a:t>
              </a:r>
              <a:endParaRPr lang="en-US" sz="1200" b="1">
                <a:solidFill>
                  <a:schemeClr val="tx2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16080" y="2152477"/>
              <a:ext cx="796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000">
                  <a:solidFill>
                    <a:schemeClr val="tx2"/>
                  </a:solidFill>
                </a:rPr>
                <a:t>Camelid</a:t>
              </a:r>
              <a:endParaRPr lang="x-none" sz="1000">
                <a:solidFill>
                  <a:schemeClr val="tx2"/>
                </a:solidFill>
              </a:endParaRPr>
            </a:p>
            <a:p>
              <a:pPr algn="ctr"/>
              <a:r>
                <a:rPr lang="nl-BE" sz="1000">
                  <a:solidFill>
                    <a:schemeClr val="tx2"/>
                  </a:solidFill>
                </a:rPr>
                <a:t>antibodies</a:t>
              </a:r>
              <a:endParaRPr lang="en-US" sz="1000">
                <a:solidFill>
                  <a:schemeClr val="tx2"/>
                </a:solidFill>
              </a:endParaRPr>
            </a:p>
          </p:txBody>
        </p:sp>
      </p:grpSp>
      <p:sp>
        <p:nvSpPr>
          <p:cNvPr id="51" name="Right Arrow 95"/>
          <p:cNvSpPr>
            <a:spLocks noChangeAspect="1"/>
          </p:cNvSpPr>
          <p:nvPr/>
        </p:nvSpPr>
        <p:spPr bwMode="auto">
          <a:xfrm rot="5400000">
            <a:off x="8015561" y="3697521"/>
            <a:ext cx="324360" cy="162161"/>
          </a:xfrm>
          <a:prstGeom prst="rightArrow">
            <a:avLst/>
          </a:prstGeom>
          <a:solidFill>
            <a:srgbClr val="97BF0D"/>
          </a:solidFill>
          <a:ln w="9525" cap="flat" cmpd="sng" algn="ctr">
            <a:solidFill>
              <a:srgbClr val="97BF0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52" name="Right Arrow 95"/>
          <p:cNvSpPr>
            <a:spLocks noChangeAspect="1"/>
          </p:cNvSpPr>
          <p:nvPr/>
        </p:nvSpPr>
        <p:spPr bwMode="auto">
          <a:xfrm rot="5400000">
            <a:off x="8005105" y="2801010"/>
            <a:ext cx="324360" cy="162161"/>
          </a:xfrm>
          <a:prstGeom prst="rightArrow">
            <a:avLst/>
          </a:prstGeom>
          <a:solidFill>
            <a:srgbClr val="009EE0"/>
          </a:solidFill>
          <a:ln w="9525" cap="flat" cmpd="sng" algn="ctr">
            <a:solidFill>
              <a:srgbClr val="009E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2000">
              <a:solidFill>
                <a:prstClr val="black"/>
              </a:solidFill>
              <a:latin typeface="Tahom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8525" y="3122554"/>
            <a:ext cx="1956565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BE" sz="1200" b="1">
                <a:solidFill>
                  <a:schemeClr val="tx2"/>
                </a:solidFill>
              </a:rPr>
              <a:t>Optimization for performance and manufacturing</a:t>
            </a:r>
            <a:endParaRPr lang="en-US" b="1"/>
          </a:p>
        </p:txBody>
      </p:sp>
      <p:sp>
        <p:nvSpPr>
          <p:cNvPr id="53" name="Ovaal 132"/>
          <p:cNvSpPr/>
          <p:nvPr/>
        </p:nvSpPr>
        <p:spPr bwMode="auto">
          <a:xfrm rot="3720000" flipH="1" flipV="1">
            <a:off x="8644855" y="2479347"/>
            <a:ext cx="97935" cy="2140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nl-NL" sz="22000" kern="0">
              <a:solidFill>
                <a:srgbClr val="003366"/>
              </a:solidFill>
              <a:latin typeface="Tahoma" charset="0"/>
            </a:endParaRPr>
          </a:p>
        </p:txBody>
      </p:sp>
      <p:sp>
        <p:nvSpPr>
          <p:cNvPr id="55" name="Ovaal 162"/>
          <p:cNvSpPr>
            <a:spLocks noChangeAspect="1"/>
          </p:cNvSpPr>
          <p:nvPr/>
        </p:nvSpPr>
        <p:spPr bwMode="auto">
          <a:xfrm rot="3720000" flipH="1" flipV="1">
            <a:off x="8623598" y="3609629"/>
            <a:ext cx="99450" cy="234000"/>
          </a:xfrm>
          <a:prstGeom prst="ellipse">
            <a:avLst/>
          </a:prstGeom>
          <a:solidFill>
            <a:srgbClr val="97C10D"/>
          </a:solidFill>
          <a:ln w="952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nl-NL" sz="22000" kern="0">
              <a:solidFill>
                <a:srgbClr val="003366"/>
              </a:solidFill>
              <a:latin typeface="Tahoma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0" y="114384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From target selection to development …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7BB924-6B0D-4E58-9AFF-E3C67B357F96}"/>
              </a:ext>
            </a:extLst>
          </p:cNvPr>
          <p:cNvSpPr txBox="1"/>
          <p:nvPr/>
        </p:nvSpPr>
        <p:spPr>
          <a:xfrm>
            <a:off x="-21443" y="6048284"/>
            <a:ext cx="6950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accent3">
                    <a:lumMod val="50000"/>
                  </a:schemeClr>
                </a:solidFill>
              </a:rPr>
              <a:t>… to manufacturing and commercialization</a:t>
            </a:r>
          </a:p>
          <a:p>
            <a:pPr algn="ctr"/>
            <a:r>
              <a:rPr lang="en-US" sz="2200" b="1">
                <a:solidFill>
                  <a:schemeClr val="accent3">
                    <a:lumMod val="50000"/>
                  </a:schemeClr>
                </a:solidFill>
              </a:rPr>
              <a:t>At cost parity for the farmer!!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3865E6-5895-4DDF-BB14-423BA1EECAC9}"/>
              </a:ext>
            </a:extLst>
          </p:cNvPr>
          <p:cNvSpPr txBox="1"/>
          <p:nvPr/>
        </p:nvSpPr>
        <p:spPr>
          <a:xfrm>
            <a:off x="3615489" y="6639163"/>
            <a:ext cx="1911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>
                <a:solidFill>
                  <a:schemeClr val="tx1">
                    <a:lumMod val="50000"/>
                    <a:lumOff val="50000"/>
                  </a:schemeClr>
                </a:solidFill>
              </a:rPr>
              <a:t>Not for distribution</a:t>
            </a:r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TextShape 1">
            <a:extLst>
              <a:ext uri="{FF2B5EF4-FFF2-40B4-BE49-F238E27FC236}">
                <a16:creationId xmlns:a16="http://schemas.microsoft.com/office/drawing/2014/main" id="{ED2292B6-24B1-4C1A-86C1-21010425E168}"/>
              </a:ext>
            </a:extLst>
          </p:cNvPr>
          <p:cNvSpPr txBox="1"/>
          <p:nvPr/>
        </p:nvSpPr>
        <p:spPr>
          <a:xfrm>
            <a:off x="7008480" y="650016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4388D4D-EB3C-4C0E-8BF2-9206078F9260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4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27787-F410-4ED0-B3DA-0676E3BA3C62}"/>
              </a:ext>
            </a:extLst>
          </p:cNvPr>
          <p:cNvSpPr txBox="1"/>
          <p:nvPr/>
        </p:nvSpPr>
        <p:spPr>
          <a:xfrm>
            <a:off x="2817154" y="3127255"/>
            <a:ext cx="495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Technology platform validated in healthcare! </a:t>
            </a:r>
            <a:endParaRPr lang="nl-BE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4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 animBg="1"/>
      <p:bldP spid="177" grpId="0"/>
      <p:bldP spid="180" grpId="0"/>
      <p:bldP spid="181" grpId="0"/>
      <p:bldP spid="48" grpId="0"/>
      <p:bldP spid="49" grpId="0" animBg="1"/>
      <p:bldP spid="51" grpId="0" animBg="1"/>
      <p:bldP spid="55" grpId="0" animBg="1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CustomShape 2"/>
          <p:cNvSpPr/>
          <p:nvPr/>
        </p:nvSpPr>
        <p:spPr>
          <a:xfrm>
            <a:off x="5489100" y="1868251"/>
            <a:ext cx="3547396" cy="46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0" bIns="45000"/>
          <a:lstStyle/>
          <a:p>
            <a:pPr marL="181080" indent="-180720">
              <a:lnSpc>
                <a:spcPct val="100000"/>
              </a:lnSpc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Providing </a:t>
            </a:r>
            <a:r>
              <a:rPr lang="de-DE" sz="1700" b="1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novel</a:t>
            </a:r>
            <a:r>
              <a:rPr lang="de-DE" sz="1700" b="1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mode</a:t>
            </a:r>
            <a:r>
              <a:rPr lang="de-DE" sz="1700" b="1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of</a:t>
            </a:r>
            <a:r>
              <a:rPr lang="de-DE" sz="1700" b="1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action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,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solution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within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an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integrated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resistance</a:t>
            </a:r>
            <a:r>
              <a:rPr lang="de-DE" sz="1700" b="1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1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management</a:t>
            </a:r>
            <a:r>
              <a:rPr lang="de-DE" sz="1700" b="1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program</a:t>
            </a:r>
            <a:endParaRPr lang="de-DE" sz="1700" b="0" strike="noStrike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  <a:p>
            <a:pPr marL="181080" indent="-180720">
              <a:lnSpc>
                <a:spcPct val="100000"/>
              </a:lnSpc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Providing </a:t>
            </a:r>
            <a:r>
              <a:rPr lang="de-DE" sz="1700" b="1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high efficacy 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levels, </a:t>
            </a:r>
            <a:r>
              <a:rPr lang="de-DE" sz="1700" b="1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consistent 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performance to:</a:t>
            </a:r>
          </a:p>
          <a:p>
            <a:pPr marL="638280" lvl="1" indent="-180720"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bg2">
                    <a:lumMod val="25000"/>
                  </a:schemeClr>
                </a:solidFill>
              </a:rPr>
              <a:t>Conventional farmers</a:t>
            </a:r>
            <a:endParaRPr lang="de-DE" sz="1700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  <a:p>
            <a:pPr marL="638280" lvl="1" indent="-180720"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Organic / Bio farmers</a:t>
            </a:r>
          </a:p>
          <a:p>
            <a:pPr marL="181080" indent="-180720">
              <a:lnSpc>
                <a:spcPct val="100000"/>
              </a:lnSpc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Only solution to safeguard high yield, high quality </a:t>
            </a:r>
            <a:r>
              <a:rPr lang="de-DE" sz="1700" b="1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at or close to harvest</a:t>
            </a:r>
            <a:endParaRPr lang="de-DE" sz="1700" b="1" spc="-1" dirty="0">
              <a:solidFill>
                <a:schemeClr val="bg2">
                  <a:lumMod val="25000"/>
                </a:schemeClr>
              </a:solidFill>
            </a:endParaRPr>
          </a:p>
          <a:p>
            <a:pPr marL="181080" indent="-180720">
              <a:lnSpc>
                <a:spcPct val="100000"/>
              </a:lnSpc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endParaRPr lang="en-GB" sz="1700" spc="-1" dirty="0">
              <a:solidFill>
                <a:schemeClr val="bg2">
                  <a:lumMod val="25000"/>
                </a:schemeClr>
              </a:solidFill>
              <a:latin typeface="Calibri"/>
            </a:endParaRPr>
          </a:p>
          <a:p>
            <a:pPr marL="181080" indent="-180720">
              <a:lnSpc>
                <a:spcPct val="100000"/>
              </a:lnSpc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A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G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R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O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B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O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D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Y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™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bio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pesticides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replace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chemical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pesticides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in an </a:t>
            </a:r>
            <a:r>
              <a:rPr lang="de-DE" sz="1700" b="1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IPM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program</a:t>
            </a:r>
            <a:endParaRPr lang="de-DE" sz="1700" spc="-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90" name="TextShape 3"/>
          <p:cNvSpPr txBox="1"/>
          <p:nvPr/>
        </p:nvSpPr>
        <p:spPr>
          <a:xfrm>
            <a:off x="164926" y="188640"/>
            <a:ext cx="7173919" cy="574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ts val="3200"/>
              </a:lnSpc>
            </a:pPr>
            <a:r>
              <a:rPr lang="en-US" sz="3100" b="0" strike="noStrike" spc="-1">
                <a:solidFill>
                  <a:srgbClr val="1F497D"/>
                </a:solidFill>
                <a:latin typeface="Calibri"/>
              </a:rPr>
              <a:t>Primary target: Fruit &amp; Vegetable segment</a:t>
            </a:r>
            <a:endParaRPr lang="en-US" sz="3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" name="Freeform 4"/>
          <p:cNvSpPr/>
          <p:nvPr/>
        </p:nvSpPr>
        <p:spPr>
          <a:xfrm>
            <a:off x="378360" y="1594800"/>
            <a:ext cx="5832360" cy="720"/>
          </a:xfrm>
          <a:custGeom>
            <a:avLst/>
            <a:gdLst/>
            <a:ahLst/>
            <a:cxnLst/>
            <a:rect l="0" t="0" r="r" b="b"/>
            <a:pathLst>
              <a:path w="16201" h="2">
                <a:moveTo>
                  <a:pt x="0" y="0"/>
                </a:moveTo>
                <a:lnTo>
                  <a:pt x="16200" y="1"/>
                </a:lnTo>
              </a:path>
            </a:pathLst>
          </a:custGeom>
          <a:solidFill>
            <a:srgbClr val="D8D8D5"/>
          </a:solidFill>
          <a:ln w="12600">
            <a:solidFill>
              <a:srgbClr val="4F81BD"/>
            </a:solidFill>
            <a:round/>
          </a:ln>
        </p:spPr>
      </p:sp>
      <p:sp>
        <p:nvSpPr>
          <p:cNvPr id="692" name="CustomShape 5"/>
          <p:cNvSpPr/>
          <p:nvPr/>
        </p:nvSpPr>
        <p:spPr>
          <a:xfrm>
            <a:off x="378360" y="1175400"/>
            <a:ext cx="6857936" cy="330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7000" rIns="0" bIns="27000"/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Solving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farmers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’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challenges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to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maximize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yield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of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high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quality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,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residue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free</a:t>
            </a:r>
            <a:r>
              <a:rPr lang="de-DE" sz="1600" b="1" strike="noStrike" spc="-1" dirty="0">
                <a:solidFill>
                  <a:srgbClr val="626469"/>
                </a:solidFill>
                <a:latin typeface="Calibri"/>
              </a:rPr>
              <a:t> </a:t>
            </a:r>
            <a:r>
              <a:rPr lang="de-DE" sz="1600" b="1" strike="noStrike" spc="-1" dirty="0" err="1">
                <a:solidFill>
                  <a:srgbClr val="626469"/>
                </a:solidFill>
                <a:latin typeface="Calibri"/>
              </a:rPr>
              <a:t>fruits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693" name="CustomShape 6"/>
          <p:cNvSpPr/>
          <p:nvPr/>
        </p:nvSpPr>
        <p:spPr>
          <a:xfrm>
            <a:off x="34200" y="6315840"/>
            <a:ext cx="51476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800" b="0" strike="noStrike" spc="-1">
                <a:solidFill>
                  <a:srgbClr val="808080"/>
                </a:solidFill>
                <a:latin typeface="Arial"/>
              </a:rPr>
              <a:t> </a:t>
            </a:r>
            <a:endParaRPr lang="de-DE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800" b="0" strike="noStrike" spc="-1">
                <a:solidFill>
                  <a:srgbClr val="808080"/>
                </a:solidFill>
                <a:latin typeface="Arial"/>
              </a:rPr>
              <a:t>IPM: Integrated Pest Management</a:t>
            </a:r>
            <a:endParaRPr lang="de-DE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800" b="0" strike="noStrike" spc="-1">
                <a:solidFill>
                  <a:srgbClr val="808080"/>
                </a:solidFill>
                <a:latin typeface="Arial"/>
              </a:rPr>
              <a:t>PHI: pre-harvest interval</a:t>
            </a:r>
            <a:endParaRPr lang="de-DE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800" b="0" strike="noStrike" spc="-1">
                <a:solidFill>
                  <a:srgbClr val="808080"/>
                </a:solidFill>
                <a:latin typeface="Arial"/>
              </a:rPr>
              <a:t>REI: re-entry interval</a:t>
            </a:r>
            <a:endParaRPr lang="de-DE" sz="800" b="0" strike="noStrike" spc="-1">
              <a:latin typeface="Arial"/>
            </a:endParaRPr>
          </a:p>
        </p:txBody>
      </p:sp>
      <p:pic>
        <p:nvPicPr>
          <p:cNvPr id="694" name="Picture 6"/>
          <p:cNvPicPr/>
          <p:nvPr/>
        </p:nvPicPr>
        <p:blipFill>
          <a:blip r:embed="rId3"/>
          <a:stretch/>
        </p:blipFill>
        <p:spPr>
          <a:xfrm>
            <a:off x="291960" y="2708920"/>
            <a:ext cx="4991400" cy="3747240"/>
          </a:xfrm>
          <a:prstGeom prst="rect">
            <a:avLst/>
          </a:prstGeom>
          <a:ln>
            <a:noFill/>
          </a:ln>
        </p:spPr>
      </p:pic>
      <p:pic>
        <p:nvPicPr>
          <p:cNvPr id="695" name="Picture 4"/>
          <p:cNvPicPr/>
          <p:nvPr/>
        </p:nvPicPr>
        <p:blipFill>
          <a:blip r:embed="rId4"/>
          <a:stretch/>
        </p:blipFill>
        <p:spPr>
          <a:xfrm>
            <a:off x="395640" y="1661760"/>
            <a:ext cx="2034360" cy="1920960"/>
          </a:xfrm>
          <a:prstGeom prst="rect">
            <a:avLst/>
          </a:prstGeom>
          <a:ln>
            <a:noFill/>
          </a:ln>
        </p:spPr>
      </p:pic>
      <p:sp>
        <p:nvSpPr>
          <p:cNvPr id="696" name="CustomShape 7"/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for distribution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1" name="TextShape 1">
            <a:extLst>
              <a:ext uri="{FF2B5EF4-FFF2-40B4-BE49-F238E27FC236}">
                <a16:creationId xmlns:a16="http://schemas.microsoft.com/office/drawing/2014/main" id="{DC0848B5-97DB-4A95-B487-5C652E287E70}"/>
              </a:ext>
            </a:extLst>
          </p:cNvPr>
          <p:cNvSpPr txBox="1"/>
          <p:nvPr/>
        </p:nvSpPr>
        <p:spPr>
          <a:xfrm>
            <a:off x="7008480" y="650016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575F05D-59EA-4A3F-B3BD-F30927C1E4AA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5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Line 5"/>
          <p:cNvSpPr/>
          <p:nvPr/>
        </p:nvSpPr>
        <p:spPr>
          <a:xfrm>
            <a:off x="373500" y="1572860"/>
            <a:ext cx="5004000" cy="360"/>
          </a:xfrm>
          <a:prstGeom prst="line">
            <a:avLst/>
          </a:prstGeom>
          <a:ln w="1260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6"/>
          <p:cNvSpPr/>
          <p:nvPr/>
        </p:nvSpPr>
        <p:spPr>
          <a:xfrm>
            <a:off x="390780" y="1270820"/>
            <a:ext cx="5167080" cy="263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7000" rIns="0" bIns="27000"/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de-DE" sz="1400" b="1" strike="noStrike" spc="-1">
                <a:solidFill>
                  <a:srgbClr val="626469"/>
                </a:solidFill>
                <a:latin typeface="Calibri"/>
              </a:rPr>
              <a:t>Grapes disease protection 26 days post treatment (</a:t>
            </a:r>
            <a:r>
              <a:rPr lang="de-DE" sz="1400" b="1" i="1" strike="noStrike" spc="-1">
                <a:solidFill>
                  <a:srgbClr val="626469"/>
                </a:solidFill>
                <a:latin typeface="Calibri"/>
              </a:rPr>
              <a:t>Botrytis cinerea</a:t>
            </a:r>
            <a:r>
              <a:rPr lang="de-DE" sz="1400" b="1" strike="noStrike" spc="-1">
                <a:solidFill>
                  <a:srgbClr val="626469"/>
                </a:solidFill>
                <a:latin typeface="Calibri"/>
              </a:rPr>
              <a:t>)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645" name="TextShape 1"/>
          <p:cNvSpPr txBox="1"/>
          <p:nvPr/>
        </p:nvSpPr>
        <p:spPr>
          <a:xfrm>
            <a:off x="7008480" y="650016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CF70BD6-884D-4255-9A1A-EAA3F9072121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6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646" name="CustomShape 2"/>
          <p:cNvSpPr/>
          <p:nvPr/>
        </p:nvSpPr>
        <p:spPr>
          <a:xfrm>
            <a:off x="5796136" y="1375098"/>
            <a:ext cx="3219728" cy="23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0" bIns="45000"/>
          <a:lstStyle/>
          <a:p>
            <a:pPr marL="181080" indent="-180720">
              <a:lnSpc>
                <a:spcPct val="100000"/>
              </a:lnSpc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x-none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A</a:t>
            </a:r>
            <a:r>
              <a:rPr lang="en-US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G</a:t>
            </a:r>
            <a:r>
              <a:rPr lang="x-none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R</a:t>
            </a:r>
            <a:r>
              <a:rPr lang="en-US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O</a:t>
            </a:r>
            <a:r>
              <a:rPr lang="x-none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B</a:t>
            </a:r>
            <a:r>
              <a:rPr lang="en-US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O</a:t>
            </a:r>
            <a:r>
              <a:rPr lang="x-none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D</a:t>
            </a:r>
            <a:r>
              <a:rPr lang="en-US" sz="170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Y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™ 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b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io</a:t>
            </a:r>
            <a:r>
              <a:rPr lang="en-US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f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ungicide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reduces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grape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infection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substantially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vs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chemical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treatment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alone</a:t>
            </a:r>
            <a:endParaRPr lang="x-none" sz="1700" b="0" strike="noStrike" spc="-1" dirty="0">
              <a:solidFill>
                <a:schemeClr val="bg2">
                  <a:lumMod val="25000"/>
                </a:schemeClr>
              </a:solidFill>
              <a:latin typeface="Calibri"/>
            </a:endParaRPr>
          </a:p>
          <a:p>
            <a:pPr marL="181080" indent="-180720"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</a:rPr>
              <a:t>No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</a:rPr>
              <a:t>phytotoxicity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</a:rPr>
              <a:t>b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</a:rPr>
              <a:t>v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</a:rPr>
              <a:t>d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700" spc="-1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x-none" sz="1700" spc="-1" dirty="0">
                <a:solidFill>
                  <a:schemeClr val="bg2">
                    <a:lumMod val="25000"/>
                  </a:schemeClr>
                </a:solidFill>
              </a:rPr>
              <a:t>n </a:t>
            </a:r>
            <a:r>
              <a:rPr lang="en-US" sz="1700" spc="-1" dirty="0">
                <a:solidFill>
                  <a:schemeClr val="bg2">
                    <a:lumMod val="25000"/>
                  </a:schemeClr>
                </a:solidFill>
              </a:rPr>
              <a:t>f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</a:rPr>
              <a:t>ield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</a:rPr>
              <a:t>greenhouse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bg2">
                    <a:lumMod val="25000"/>
                  </a:schemeClr>
                </a:solidFill>
              </a:rPr>
              <a:t>trials</a:t>
            </a:r>
            <a:r>
              <a:rPr lang="de-DE" sz="1700" spc="-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de-DE" sz="1700" b="0" strike="noStrike" spc="-1" dirty="0">
              <a:solidFill>
                <a:schemeClr val="bg2">
                  <a:lumMod val="25000"/>
                </a:schemeClr>
              </a:solidFill>
              <a:latin typeface="Calibri"/>
            </a:endParaRPr>
          </a:p>
          <a:p>
            <a:pPr marL="181080" indent="-180720">
              <a:lnSpc>
                <a:spcPct val="100000"/>
              </a:lnSpc>
              <a:spcAft>
                <a:spcPts val="601"/>
              </a:spcAft>
              <a:buClr>
                <a:srgbClr val="1F497D"/>
              </a:buClr>
              <a:buFont typeface="Wingdings" charset="2"/>
              <a:buChar char=""/>
            </a:pP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EU/US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grape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market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over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 € 1bn </a:t>
            </a:r>
            <a:r>
              <a:rPr lang="de-DE" sz="1700" b="0" strike="noStrike" spc="-1" dirty="0" err="1">
                <a:solidFill>
                  <a:schemeClr val="bg2">
                    <a:lumMod val="25000"/>
                  </a:schemeClr>
                </a:solidFill>
                <a:latin typeface="Calibri"/>
              </a:rPr>
              <a:t>Fungicides</a:t>
            </a:r>
            <a:r>
              <a:rPr lang="de-DE" sz="1700" b="0" strike="noStrike" spc="-1" dirty="0">
                <a:solidFill>
                  <a:schemeClr val="bg2">
                    <a:lumMod val="25000"/>
                  </a:schemeClr>
                </a:solidFill>
                <a:latin typeface="Calibri"/>
              </a:rPr>
              <a:t>: € 740m</a:t>
            </a:r>
            <a:endParaRPr lang="de-DE" sz="1700" b="0" strike="noStrike" spc="-1" dirty="0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pic>
        <p:nvPicPr>
          <p:cNvPr id="652" name="Picture 1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605085" y="4581128"/>
            <a:ext cx="3410779" cy="1761127"/>
          </a:xfrm>
          <a:prstGeom prst="rect">
            <a:avLst/>
          </a:prstGeom>
          <a:ln>
            <a:noFill/>
          </a:ln>
        </p:spPr>
      </p:pic>
      <p:sp>
        <p:nvSpPr>
          <p:cNvPr id="657" name="TextShape 12"/>
          <p:cNvSpPr txBox="1"/>
          <p:nvPr/>
        </p:nvSpPr>
        <p:spPr>
          <a:xfrm>
            <a:off x="337320" y="148320"/>
            <a:ext cx="6826680" cy="574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1F497D"/>
                </a:solidFill>
                <a:latin typeface="Calibri"/>
              </a:rPr>
              <a:t>Towards bio-cultivation of grapes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" name="CustomShape 14"/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for distribution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BF4853-ABA6-4DC3-B1A5-8A98AAF12008}"/>
              </a:ext>
            </a:extLst>
          </p:cNvPr>
          <p:cNvSpPr/>
          <p:nvPr/>
        </p:nvSpPr>
        <p:spPr>
          <a:xfrm>
            <a:off x="27623" y="1851447"/>
            <a:ext cx="691754" cy="507831"/>
          </a:xfrm>
          <a:prstGeom prst="rect">
            <a:avLst/>
          </a:prstGeom>
        </p:spPr>
        <p:txBody>
          <a:bodyPr wrap="square" lIns="55085" rIns="55085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900">
                <a:solidFill>
                  <a:srgbClr val="626469"/>
                </a:solidFill>
                <a:latin typeface="Arial" charset="0"/>
                <a:cs typeface="Arial"/>
              </a:rPr>
              <a:t>Percent Diseased Bunches</a:t>
            </a:r>
            <a:endParaRPr lang="en-US" sz="900">
              <a:solidFill>
                <a:srgbClr val="626469"/>
              </a:solidFill>
              <a:latin typeface="Arial" charset="0"/>
              <a:cs typeface="Arial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E7396FB4-2D79-4D11-823D-59E454474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2204864"/>
            <a:ext cx="330407" cy="4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BE" sz="11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endParaRPr lang="en-GB" sz="1100" b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B5E602DF-A73A-44CA-9BA9-1802E0392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818" y="3138268"/>
            <a:ext cx="330407" cy="4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BE" sz="11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GB" sz="1100" b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15136479-2AC1-456C-A80F-5D52A4C2A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089" y="2490509"/>
            <a:ext cx="330407" cy="4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BE" sz="11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</a:t>
            </a:r>
            <a:endParaRPr lang="en-GB" sz="1100" b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057B08DA-356B-448D-8CA8-A613DB93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361" y="2490509"/>
            <a:ext cx="330407" cy="4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BE" sz="11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</a:t>
            </a:r>
            <a:endParaRPr lang="en-GB" sz="1100" b="1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E9E5D6-3E84-45A2-A08B-09E6BE131373}"/>
              </a:ext>
            </a:extLst>
          </p:cNvPr>
          <p:cNvGrpSpPr/>
          <p:nvPr/>
        </p:nvGrpSpPr>
        <p:grpSpPr>
          <a:xfrm>
            <a:off x="306052" y="6011888"/>
            <a:ext cx="5958360" cy="528584"/>
            <a:chOff x="306052" y="6011888"/>
            <a:chExt cx="5958360" cy="528584"/>
          </a:xfrm>
        </p:grpSpPr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0E4F7958-1376-4002-B3E0-1CDB01E6266D}"/>
                </a:ext>
              </a:extLst>
            </p:cNvPr>
            <p:cNvSpPr/>
            <p:nvPr/>
          </p:nvSpPr>
          <p:spPr>
            <a:xfrm>
              <a:off x="306052" y="6328432"/>
              <a:ext cx="4571640" cy="212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de-DE" sz="800" b="0" strike="noStrike" spc="-1" dirty="0">
                  <a:solidFill>
                    <a:srgbClr val="808080"/>
                  </a:solidFill>
                  <a:latin typeface="Arial"/>
                </a:rPr>
                <a:t>Source: </a:t>
              </a:r>
              <a:r>
                <a:rPr lang="de-DE" sz="800" b="0" strike="noStrike" spc="-1" dirty="0" err="1">
                  <a:solidFill>
                    <a:srgbClr val="808080"/>
                  </a:solidFill>
                  <a:latin typeface="Arial"/>
                </a:rPr>
                <a:t>Agro</a:t>
              </a:r>
              <a:r>
                <a:rPr lang="x-none" sz="800" b="0" strike="noStrike" spc="-1" dirty="0">
                  <a:solidFill>
                    <a:srgbClr val="808080"/>
                  </a:solidFill>
                  <a:latin typeface="Arial"/>
                </a:rPr>
                <a:t>S</a:t>
              </a:r>
              <a:r>
                <a:rPr lang="de-DE" sz="800" b="0" strike="noStrike" spc="-1" dirty="0" err="1">
                  <a:solidFill>
                    <a:srgbClr val="808080"/>
                  </a:solidFill>
                  <a:latin typeface="Arial"/>
                </a:rPr>
                <a:t>avfe</a:t>
              </a:r>
              <a:r>
                <a:rPr lang="de-DE" sz="800" b="0" strike="noStrike" spc="-1" dirty="0">
                  <a:solidFill>
                    <a:srgbClr val="808080"/>
                  </a:solidFill>
                  <a:latin typeface="Arial"/>
                </a:rPr>
                <a:t> </a:t>
              </a:r>
              <a:r>
                <a:rPr lang="de-DE" sz="800" b="0" strike="noStrike" spc="-1" dirty="0" err="1">
                  <a:solidFill>
                    <a:srgbClr val="808080"/>
                  </a:solidFill>
                  <a:latin typeface="Arial"/>
                </a:rPr>
                <a:t>trials</a:t>
              </a:r>
              <a:r>
                <a:rPr lang="de-DE" sz="800" b="0" strike="noStrike" spc="-1" dirty="0">
                  <a:solidFill>
                    <a:srgbClr val="808080"/>
                  </a:solidFill>
                  <a:latin typeface="Arial"/>
                </a:rPr>
                <a:t> 201</a:t>
              </a:r>
              <a:r>
                <a:rPr lang="x-none" sz="800" b="0" strike="noStrike" spc="-1" dirty="0">
                  <a:solidFill>
                    <a:srgbClr val="808080"/>
                  </a:solidFill>
                  <a:latin typeface="Arial"/>
                </a:rPr>
                <a:t>7</a:t>
              </a:r>
              <a:r>
                <a:rPr lang="de-DE" sz="800" b="0" strike="noStrike" spc="-1" dirty="0">
                  <a:solidFill>
                    <a:srgbClr val="808080"/>
                  </a:solidFill>
                  <a:latin typeface="Arial"/>
                </a:rPr>
                <a:t> </a:t>
              </a:r>
              <a:endParaRPr lang="de-DE" sz="800" b="0" strike="noStrike" spc="-1" dirty="0">
                <a:latin typeface="Arial"/>
              </a:endParaRPr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F9401270-3495-4745-8442-5F6DD720331E}"/>
                </a:ext>
              </a:extLst>
            </p:cNvPr>
            <p:cNvSpPr/>
            <p:nvPr/>
          </p:nvSpPr>
          <p:spPr>
            <a:xfrm>
              <a:off x="306052" y="6011888"/>
              <a:ext cx="59583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Result</a:t>
              </a:r>
              <a:r>
                <a:rPr lang="de-DE" sz="1000" b="0" strike="noStrike" spc="-1">
                  <a:solidFill>
                    <a:srgbClr val="808080"/>
                  </a:solidFill>
                  <a:latin typeface="Arial"/>
                </a:rPr>
                <a:t> </a:t>
              </a: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from</a:t>
              </a:r>
              <a:r>
                <a:rPr lang="de-DE" sz="1000" b="0" strike="noStrike" spc="-1">
                  <a:solidFill>
                    <a:srgbClr val="808080"/>
                  </a:solidFill>
                  <a:latin typeface="Arial"/>
                </a:rPr>
                <a:t> </a:t>
              </a: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one-to-one</a:t>
              </a:r>
              <a:r>
                <a:rPr lang="de-DE" sz="1000" b="0" strike="noStrike" spc="-1">
                  <a:solidFill>
                    <a:srgbClr val="808080"/>
                  </a:solidFill>
                  <a:latin typeface="Arial"/>
                </a:rPr>
                <a:t> pure </a:t>
              </a: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product</a:t>
              </a:r>
              <a:r>
                <a:rPr lang="de-DE" sz="1000" b="0" strike="noStrike" spc="-1">
                  <a:solidFill>
                    <a:srgbClr val="808080"/>
                  </a:solidFill>
                  <a:latin typeface="Arial"/>
                </a:rPr>
                <a:t> </a:t>
              </a: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comparison</a:t>
              </a:r>
              <a:r>
                <a:rPr lang="de-DE" sz="1000" b="0" strike="noStrike" spc="-1">
                  <a:solidFill>
                    <a:srgbClr val="808080"/>
                  </a:solidFill>
                  <a:latin typeface="Arial"/>
                </a:rPr>
                <a:t> – </a:t>
              </a: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no</a:t>
              </a:r>
              <a:r>
                <a:rPr lang="de-DE" sz="1000" b="0" strike="noStrike" spc="-1">
                  <a:solidFill>
                    <a:srgbClr val="808080"/>
                  </a:solidFill>
                  <a:latin typeface="Arial"/>
                </a:rPr>
                <a:t> IPM spray </a:t>
              </a: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program</a:t>
              </a:r>
              <a:r>
                <a:rPr lang="de-DE" sz="1000" b="0" strike="noStrike" spc="-1">
                  <a:solidFill>
                    <a:srgbClr val="808080"/>
                  </a:solidFill>
                  <a:latin typeface="Arial"/>
                </a:rPr>
                <a:t> </a:t>
              </a:r>
              <a:r>
                <a:rPr lang="de-DE" sz="1000" b="0" strike="noStrike" spc="-1" err="1">
                  <a:solidFill>
                    <a:srgbClr val="808080"/>
                  </a:solidFill>
                  <a:latin typeface="Arial"/>
                </a:rPr>
                <a:t>applied</a:t>
              </a:r>
              <a:endParaRPr lang="de-DE" sz="1000" b="0" strike="noStrike" spc="-1">
                <a:latin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E24A1A-51B6-4837-B0CF-BDD840F20637}"/>
              </a:ext>
            </a:extLst>
          </p:cNvPr>
          <p:cNvGrpSpPr/>
          <p:nvPr/>
        </p:nvGrpSpPr>
        <p:grpSpPr>
          <a:xfrm>
            <a:off x="606311" y="1988840"/>
            <a:ext cx="4397737" cy="3951760"/>
            <a:chOff x="606311" y="1988840"/>
            <a:chExt cx="4397737" cy="3816424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D6DF7634-DDF3-4065-A9DE-08013953D2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57066871"/>
                </p:ext>
              </p:extLst>
            </p:nvPr>
          </p:nvGraphicFramePr>
          <p:xfrm>
            <a:off x="606311" y="1988840"/>
            <a:ext cx="4397737" cy="38164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CE6305-3E4B-4289-9527-158906A80C32}"/>
                </a:ext>
              </a:extLst>
            </p:cNvPr>
            <p:cNvSpPr txBox="1"/>
            <p:nvPr/>
          </p:nvSpPr>
          <p:spPr>
            <a:xfrm>
              <a:off x="3900570" y="5257311"/>
              <a:ext cx="95090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</a:rPr>
                <a:t>A</a:t>
              </a:r>
              <a:r>
                <a:rPr lang="x-none" sz="1100" dirty="0">
                  <a:solidFill>
                    <a:schemeClr val="tx2"/>
                  </a:solidFill>
                </a:rPr>
                <a:t>G</a:t>
              </a:r>
              <a:r>
                <a:rPr lang="en-US" sz="1100" dirty="0">
                  <a:solidFill>
                    <a:schemeClr val="tx2"/>
                  </a:solidFill>
                </a:rPr>
                <a:t>R</a:t>
              </a:r>
              <a:r>
                <a:rPr lang="x-none" sz="1100" dirty="0">
                  <a:solidFill>
                    <a:schemeClr val="tx2"/>
                  </a:solidFill>
                </a:rPr>
                <a:t>O</a:t>
              </a:r>
              <a:r>
                <a:rPr lang="en-US" sz="1100" dirty="0">
                  <a:solidFill>
                    <a:schemeClr val="tx2"/>
                  </a:solidFill>
                </a:rPr>
                <a:t>B</a:t>
              </a:r>
              <a:r>
                <a:rPr lang="x-none" sz="1100" dirty="0">
                  <a:solidFill>
                    <a:schemeClr val="tx2"/>
                  </a:solidFill>
                </a:rPr>
                <a:t>ODY™</a:t>
              </a:r>
            </a:p>
            <a:p>
              <a:r>
                <a:rPr lang="x-none" sz="1100" dirty="0">
                  <a:solidFill>
                    <a:schemeClr val="tx2"/>
                  </a:solidFill>
                </a:rPr>
                <a:t>biofungicide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Pictures say more than a thousand graphs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415F5-AFA5-43FA-9B91-0EE70F2D88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1" y="1556792"/>
            <a:ext cx="3015026" cy="2261893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75" y="1556792"/>
            <a:ext cx="3015026" cy="2261893"/>
          </a:xfrm>
          <a:prstGeom prst="rect">
            <a:avLst/>
          </a:prstGeom>
        </p:spPr>
      </p:pic>
      <p:pic>
        <p:nvPicPr>
          <p:cNvPr id="8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10" y="1556791"/>
            <a:ext cx="3015026" cy="2261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141" y="3933056"/>
            <a:ext cx="290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Untreated control at harvest </a:t>
            </a: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089709" y="3933056"/>
            <a:ext cx="2331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A</a:t>
            </a:r>
            <a:r>
              <a:rPr lang="x-none">
                <a:solidFill>
                  <a:schemeClr val="tx2"/>
                </a:solidFill>
              </a:rPr>
              <a:t>G</a:t>
            </a:r>
            <a:r>
              <a:rPr lang="en-US">
                <a:solidFill>
                  <a:schemeClr val="tx2"/>
                </a:solidFill>
              </a:rPr>
              <a:t>R</a:t>
            </a:r>
            <a:r>
              <a:rPr lang="x-none">
                <a:solidFill>
                  <a:schemeClr val="tx2"/>
                </a:solidFill>
              </a:rPr>
              <a:t>O</a:t>
            </a:r>
            <a:r>
              <a:rPr lang="en-US">
                <a:solidFill>
                  <a:schemeClr val="tx2"/>
                </a:solidFill>
              </a:rPr>
              <a:t>B</a:t>
            </a:r>
            <a:r>
              <a:rPr lang="x-none">
                <a:solidFill>
                  <a:schemeClr val="tx2"/>
                </a:solidFill>
              </a:rPr>
              <a:t>ODY™</a:t>
            </a:r>
          </a:p>
          <a:p>
            <a:r>
              <a:rPr lang="nl-BE">
                <a:solidFill>
                  <a:schemeClr val="tx2"/>
                </a:solidFill>
              </a:rPr>
              <a:t>B</a:t>
            </a:r>
            <a:r>
              <a:rPr lang="x-none">
                <a:solidFill>
                  <a:schemeClr val="tx2"/>
                </a:solidFill>
              </a:rPr>
              <a:t>iofungicide</a:t>
            </a:r>
            <a:r>
              <a:rPr lang="en-GB">
                <a:solidFill>
                  <a:schemeClr val="tx2"/>
                </a:solidFill>
              </a:rPr>
              <a:t> High dose</a:t>
            </a:r>
            <a:endParaRPr lang="x-none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167" y="3933056"/>
            <a:ext cx="2286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A</a:t>
            </a:r>
            <a:r>
              <a:rPr lang="x-none">
                <a:solidFill>
                  <a:schemeClr val="tx2"/>
                </a:solidFill>
              </a:rPr>
              <a:t>G</a:t>
            </a:r>
            <a:r>
              <a:rPr lang="en-US">
                <a:solidFill>
                  <a:schemeClr val="tx2"/>
                </a:solidFill>
              </a:rPr>
              <a:t>R</a:t>
            </a:r>
            <a:r>
              <a:rPr lang="x-none">
                <a:solidFill>
                  <a:schemeClr val="tx2"/>
                </a:solidFill>
              </a:rPr>
              <a:t>O</a:t>
            </a:r>
            <a:r>
              <a:rPr lang="en-US">
                <a:solidFill>
                  <a:schemeClr val="tx2"/>
                </a:solidFill>
              </a:rPr>
              <a:t>B</a:t>
            </a:r>
            <a:r>
              <a:rPr lang="x-none">
                <a:solidFill>
                  <a:schemeClr val="tx2"/>
                </a:solidFill>
              </a:rPr>
              <a:t>ODY™</a:t>
            </a:r>
          </a:p>
          <a:p>
            <a:r>
              <a:rPr lang="nl-BE">
                <a:solidFill>
                  <a:schemeClr val="tx2"/>
                </a:solidFill>
              </a:rPr>
              <a:t>B</a:t>
            </a:r>
            <a:r>
              <a:rPr lang="x-none">
                <a:solidFill>
                  <a:schemeClr val="tx2"/>
                </a:solidFill>
              </a:rPr>
              <a:t>iofungicide</a:t>
            </a:r>
            <a:r>
              <a:rPr lang="en-GB">
                <a:solidFill>
                  <a:schemeClr val="tx2"/>
                </a:solidFill>
              </a:rPr>
              <a:t> Low dose</a:t>
            </a:r>
            <a:endParaRPr lang="x-none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3ABD0-A97F-49AA-B0AD-E2D8EF2E0317}"/>
              </a:ext>
            </a:extLst>
          </p:cNvPr>
          <p:cNvSpPr txBox="1"/>
          <p:nvPr/>
        </p:nvSpPr>
        <p:spPr>
          <a:xfrm>
            <a:off x="29809" y="6611779"/>
            <a:ext cx="19191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>
                <a:solidFill>
                  <a:prstClr val="black">
                    <a:lumMod val="50000"/>
                    <a:lumOff val="50000"/>
                  </a:prstClr>
                </a:solidFill>
              </a:rPr>
              <a:t>Confidential - Not for distribution</a:t>
            </a:r>
            <a:endParaRPr lang="en-US" sz="10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54AEBE-F680-44DF-A2DC-CC9FD784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86" y="2249628"/>
            <a:ext cx="7040006" cy="1784483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74848" y="143992"/>
            <a:ext cx="6213376" cy="620712"/>
          </a:xfrm>
        </p:spPr>
        <p:txBody>
          <a:bodyPr wrap="none">
            <a:noAutofit/>
          </a:bodyPr>
          <a:lstStyle/>
          <a:p>
            <a:pPr>
              <a:lnSpc>
                <a:spcPts val="3200"/>
              </a:lnSpc>
            </a:pPr>
            <a:r>
              <a:rPr lang="nl-BE"/>
              <a:t>Sustainable Value Creation model</a:t>
            </a:r>
            <a:endParaRPr lang="fr-BE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F6AB-E841-41E5-8C9C-FBA53658FD69}" type="slidenum">
              <a:rPr lang="fr-BE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07" y="6597352"/>
            <a:ext cx="21932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96875" algn="l"/>
              </a:tabLst>
            </a:pPr>
            <a:r>
              <a:rPr lang="nl-BE" sz="900" i="1">
                <a:solidFill>
                  <a:prstClr val="black">
                    <a:lumMod val="50000"/>
                    <a:lumOff val="50000"/>
                  </a:prstClr>
                </a:solidFill>
              </a:rPr>
              <a:t>Source:	Phillips McDougall – October 2016</a:t>
            </a:r>
          </a:p>
        </p:txBody>
      </p:sp>
      <p:grpSp>
        <p:nvGrpSpPr>
          <p:cNvPr id="7" name="Group 6"/>
          <p:cNvGrpSpPr/>
          <p:nvPr/>
        </p:nvGrpSpPr>
        <p:grpSpPr>
          <a:xfrm rot="19930766">
            <a:off x="742310" y="2372493"/>
            <a:ext cx="866992" cy="600164"/>
            <a:chOff x="196749" y="2109775"/>
            <a:chExt cx="774851" cy="602795"/>
          </a:xfrm>
        </p:grpSpPr>
        <p:sp>
          <p:nvSpPr>
            <p:cNvPr id="18" name="Rounded Rectangle 17"/>
            <p:cNvSpPr/>
            <p:nvPr/>
          </p:nvSpPr>
          <p:spPr>
            <a:xfrm>
              <a:off x="196749" y="2192863"/>
              <a:ext cx="774851" cy="436620"/>
            </a:xfrm>
            <a:prstGeom prst="roundRect">
              <a:avLst>
                <a:gd name="adj" fmla="val 738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20" name="TextBox 97"/>
            <p:cNvSpPr txBox="1"/>
            <p:nvPr/>
          </p:nvSpPr>
          <p:spPr>
            <a:xfrm>
              <a:off x="196749" y="2109775"/>
              <a:ext cx="774851" cy="602795"/>
            </a:xfrm>
            <a:prstGeom prst="rect">
              <a:avLst/>
            </a:prstGeom>
            <a:noFill/>
          </p:spPr>
          <p:txBody>
            <a:bodyPr wrap="square" lIns="45720" rIns="4572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BE" sz="1100" b="1" i="1" dirty="0">
                  <a:solidFill>
                    <a:schemeClr val="bg1"/>
                  </a:solidFill>
                </a:rPr>
                <a:t>Proprietary IP Position</a:t>
              </a:r>
              <a:endParaRPr lang="en-US" sz="11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0194" y="1763524"/>
            <a:ext cx="845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Agile, f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lexible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, scalable 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G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R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B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™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latform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nl-B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for novel 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b</a:t>
            </a:r>
            <a:r>
              <a:rPr lang="nl-B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iopesticides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6640" y="4283804"/>
            <a:ext cx="893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To market biochemicals 4 years faster, </a:t>
            </a:r>
            <a:r>
              <a:rPr lang="nl-B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significantly lower </a:t>
            </a:r>
            <a:r>
              <a:rPr lang="x-none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R&amp;D cost, high regulatory certainty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6369" y="4725144"/>
            <a:ext cx="6384958" cy="1728192"/>
            <a:chOff x="756369" y="4377939"/>
            <a:chExt cx="6384958" cy="1797515"/>
          </a:xfrm>
        </p:grpSpPr>
        <p:sp>
          <p:nvSpPr>
            <p:cNvPr id="71" name="TextBox 97"/>
            <p:cNvSpPr txBox="1"/>
            <p:nvPr/>
          </p:nvSpPr>
          <p:spPr>
            <a:xfrm>
              <a:off x="756725" y="4377939"/>
              <a:ext cx="1311307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BE" sz="1100">
                  <a:solidFill>
                    <a:schemeClr val="bg1">
                      <a:lumMod val="50000"/>
                    </a:schemeClr>
                  </a:solidFill>
                </a:rPr>
                <a:t>Chemical </a:t>
              </a:r>
              <a:endParaRPr lang="en-US" sz="11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2" name="TextBox 97"/>
            <p:cNvSpPr txBox="1"/>
            <p:nvPr/>
          </p:nvSpPr>
          <p:spPr>
            <a:xfrm>
              <a:off x="756370" y="4781791"/>
              <a:ext cx="1311307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x-none" sz="1100">
                  <a:solidFill>
                    <a:schemeClr val="bg1">
                      <a:lumMod val="50000"/>
                    </a:schemeClr>
                  </a:solidFill>
                </a:rPr>
                <a:t>Product</a:t>
              </a:r>
              <a:r>
                <a:rPr lang="nl-BE" sz="1100">
                  <a:solidFill>
                    <a:schemeClr val="bg1">
                      <a:lumMod val="50000"/>
                    </a:schemeClr>
                  </a:solidFill>
                </a:rPr>
                <a:t>-1 </a:t>
              </a:r>
              <a:endParaRPr lang="en-US" sz="11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3" name="TextBox 97"/>
            <p:cNvSpPr txBox="1"/>
            <p:nvPr/>
          </p:nvSpPr>
          <p:spPr>
            <a:xfrm>
              <a:off x="756369" y="5167342"/>
              <a:ext cx="1311307" cy="2616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l-BE" sz="1100">
                  <a:solidFill>
                    <a:schemeClr val="bg1">
                      <a:lumMod val="50000"/>
                    </a:schemeClr>
                  </a:solidFill>
                </a:rPr>
                <a:t>Platform</a:t>
              </a:r>
              <a:endParaRPr lang="en-US" sz="11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195736" y="4396855"/>
              <a:ext cx="4945591" cy="1778599"/>
              <a:chOff x="2195736" y="4396855"/>
              <a:chExt cx="4945591" cy="1778599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96449" y="5556545"/>
                <a:ext cx="4937760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255656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291660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>
              <a:xfrm>
                <a:off x="328344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363668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399672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435676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471680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507684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543688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579692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615696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6517009" y="5529113"/>
                <a:ext cx="54864" cy="548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196449" y="4474247"/>
                <a:ext cx="4192145" cy="91440"/>
                <a:chOff x="2196449" y="4474247"/>
                <a:chExt cx="4192145" cy="91440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2196449" y="4474247"/>
                  <a:ext cx="1827733" cy="91440"/>
                </a:xfrm>
                <a:prstGeom prst="rect">
                  <a:avLst/>
                </a:prstGeom>
                <a:solidFill>
                  <a:srgbClr val="2A80B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4024183" y="4474247"/>
                  <a:ext cx="1635712" cy="91440"/>
                </a:xfrm>
                <a:prstGeom prst="rect">
                  <a:avLst/>
                </a:prstGeom>
                <a:solidFill>
                  <a:srgbClr val="F3971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659894" y="4474247"/>
                  <a:ext cx="728700" cy="91440"/>
                </a:xfrm>
                <a:prstGeom prst="rect">
                  <a:avLst/>
                </a:prstGeom>
                <a:solidFill>
                  <a:srgbClr val="94BA4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2195736" y="4877931"/>
                <a:ext cx="2935977" cy="92829"/>
                <a:chOff x="2195736" y="4877931"/>
                <a:chExt cx="2935977" cy="92829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2195736" y="4877932"/>
                  <a:ext cx="1260000" cy="91440"/>
                </a:xfrm>
                <a:prstGeom prst="rect">
                  <a:avLst/>
                </a:prstGeom>
                <a:solidFill>
                  <a:srgbClr val="2A80B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3455260" y="4877931"/>
                  <a:ext cx="936000" cy="92829"/>
                </a:xfrm>
                <a:prstGeom prst="rect">
                  <a:avLst/>
                </a:prstGeom>
                <a:solidFill>
                  <a:srgbClr val="F3971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390340" y="4877933"/>
                  <a:ext cx="741373" cy="91439"/>
                </a:xfrm>
                <a:prstGeom prst="rect">
                  <a:avLst/>
                </a:prstGeom>
                <a:solidFill>
                  <a:srgbClr val="94BA4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2196448" y="5268513"/>
                <a:ext cx="2532228" cy="91440"/>
                <a:chOff x="2196448" y="5268513"/>
                <a:chExt cx="2532228" cy="9144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2196448" y="5268513"/>
                  <a:ext cx="936185" cy="91440"/>
                </a:xfrm>
                <a:prstGeom prst="rect">
                  <a:avLst/>
                </a:prstGeom>
                <a:pattFill prst="pct60">
                  <a:fgClr>
                    <a:srgbClr val="2A80B9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3132633" y="5268513"/>
                  <a:ext cx="900000" cy="91440"/>
                </a:xfrm>
                <a:prstGeom prst="rect">
                  <a:avLst/>
                </a:prstGeom>
                <a:pattFill prst="pct60">
                  <a:fgClr>
                    <a:srgbClr val="F39712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4024161" y="5268514"/>
                  <a:ext cx="704515" cy="91439"/>
                </a:xfrm>
                <a:prstGeom prst="rect">
                  <a:avLst/>
                </a:prstGeom>
                <a:pattFill prst="pct60">
                  <a:fgClr>
                    <a:srgbClr val="94BA41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4644801" y="5871241"/>
                <a:ext cx="278678" cy="274320"/>
                <a:chOff x="2750109" y="3742198"/>
                <a:chExt cx="278678" cy="274320"/>
              </a:xfrm>
            </p:grpSpPr>
            <p:sp>
              <p:nvSpPr>
                <p:cNvPr id="46" name="Teardrop 45"/>
                <p:cNvSpPr>
                  <a:spLocks noChangeAspect="1"/>
                </p:cNvSpPr>
                <p:nvPr/>
              </p:nvSpPr>
              <p:spPr>
                <a:xfrm rot="10800000">
                  <a:off x="2750109" y="3742198"/>
                  <a:ext cx="278678" cy="274320"/>
                </a:xfrm>
                <a:prstGeom prst="teardrop">
                  <a:avLst/>
                </a:prstGeom>
                <a:solidFill>
                  <a:srgbClr val="94BA4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4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5012" y="3814923"/>
                  <a:ext cx="128870" cy="128870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/>
              <p:cNvGrpSpPr/>
              <p:nvPr/>
            </p:nvGrpSpPr>
            <p:grpSpPr>
              <a:xfrm>
                <a:off x="3348657" y="5882391"/>
                <a:ext cx="278678" cy="274320"/>
                <a:chOff x="2036877" y="3742198"/>
                <a:chExt cx="278678" cy="274320"/>
              </a:xfrm>
            </p:grpSpPr>
            <p:sp>
              <p:nvSpPr>
                <p:cNvPr id="49" name="Teardrop 48"/>
                <p:cNvSpPr>
                  <a:spLocks noChangeAspect="1"/>
                </p:cNvSpPr>
                <p:nvPr/>
              </p:nvSpPr>
              <p:spPr>
                <a:xfrm rot="10800000">
                  <a:off x="2036877" y="3742198"/>
                  <a:ext cx="278678" cy="274320"/>
                </a:xfrm>
                <a:prstGeom prst="teardrop">
                  <a:avLst/>
                </a:prstGeom>
                <a:solidFill>
                  <a:srgbClr val="F3971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2096885" y="3806308"/>
                  <a:ext cx="158659" cy="158659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/>
              <p:cNvGrpSpPr/>
              <p:nvPr/>
            </p:nvGrpSpPr>
            <p:grpSpPr>
              <a:xfrm>
                <a:off x="2196529" y="5882391"/>
                <a:ext cx="278678" cy="274320"/>
                <a:chOff x="1409655" y="3742198"/>
                <a:chExt cx="278678" cy="274320"/>
              </a:xfrm>
            </p:grpSpPr>
            <p:sp>
              <p:nvSpPr>
                <p:cNvPr id="52" name="Teardrop 51"/>
                <p:cNvSpPr>
                  <a:spLocks noChangeAspect="1"/>
                </p:cNvSpPr>
                <p:nvPr/>
              </p:nvSpPr>
              <p:spPr>
                <a:xfrm rot="10800000">
                  <a:off x="1409655" y="3742198"/>
                  <a:ext cx="278678" cy="274320"/>
                </a:xfrm>
                <a:prstGeom prst="teardrop">
                  <a:avLst/>
                </a:prstGeom>
                <a:solidFill>
                  <a:srgbClr val="2A80B9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3" name="Group 52"/>
                <p:cNvGrpSpPr>
                  <a:grpSpLocks noChangeAspect="1"/>
                </p:cNvGrpSpPr>
                <p:nvPr/>
              </p:nvGrpSpPr>
              <p:grpSpPr>
                <a:xfrm>
                  <a:off x="1448367" y="3805315"/>
                  <a:ext cx="201253" cy="138478"/>
                  <a:chOff x="3789800" y="4629324"/>
                  <a:chExt cx="200203" cy="130363"/>
                </a:xfrm>
              </p:grpSpPr>
              <p:sp>
                <p:nvSpPr>
                  <p:cNvPr id="54" name="Oval 53"/>
                  <p:cNvSpPr>
                    <a:spLocks noChangeAspect="1"/>
                  </p:cNvSpPr>
                  <p:nvPr/>
                </p:nvSpPr>
                <p:spPr>
                  <a:xfrm rot="2273438">
                    <a:off x="3789800" y="4656513"/>
                    <a:ext cx="49055" cy="4905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>
                    <a:spLocks noChangeAspect="1"/>
                  </p:cNvSpPr>
                  <p:nvPr/>
                </p:nvSpPr>
                <p:spPr>
                  <a:xfrm rot="20745580" flipV="1">
                    <a:off x="3821901" y="4658845"/>
                    <a:ext cx="102642" cy="1532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rgbClr val="2A80B9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>
                    <a:spLocks noChangeAspect="1"/>
                  </p:cNvSpPr>
                  <p:nvPr/>
                </p:nvSpPr>
                <p:spPr>
                  <a:xfrm rot="2273438">
                    <a:off x="3859688" y="4732839"/>
                    <a:ext cx="26848" cy="2684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>
                    <a:spLocks noChangeAspect="1"/>
                  </p:cNvSpPr>
                  <p:nvPr/>
                </p:nvSpPr>
                <p:spPr>
                  <a:xfrm rot="6299518" flipV="1">
                    <a:off x="3859403" y="4714276"/>
                    <a:ext cx="41058" cy="613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rgbClr val="2A80B9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>
                    <a:spLocks noChangeAspect="1"/>
                  </p:cNvSpPr>
                  <p:nvPr/>
                </p:nvSpPr>
                <p:spPr>
                  <a:xfrm rot="2273438">
                    <a:off x="3940948" y="4695160"/>
                    <a:ext cx="49055" cy="4905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ounded Rectangle 58"/>
                  <p:cNvSpPr>
                    <a:spLocks noChangeAspect="1"/>
                  </p:cNvSpPr>
                  <p:nvPr/>
                </p:nvSpPr>
                <p:spPr>
                  <a:xfrm rot="2273438" flipV="1">
                    <a:off x="3907439" y="4693266"/>
                    <a:ext cx="61587" cy="919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rgbClr val="2A80B9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 59"/>
                  <p:cNvSpPr>
                    <a:spLocks noChangeAspect="1"/>
                  </p:cNvSpPr>
                  <p:nvPr/>
                </p:nvSpPr>
                <p:spPr>
                  <a:xfrm rot="2273438">
                    <a:off x="3858775" y="4629324"/>
                    <a:ext cx="72431" cy="7358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1" name="TextBox 97"/>
              <p:cNvSpPr txBox="1"/>
              <p:nvPr/>
            </p:nvSpPr>
            <p:spPr>
              <a:xfrm>
                <a:off x="2565095" y="5929233"/>
                <a:ext cx="1311307" cy="24622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l-BE" sz="1000">
                    <a:solidFill>
                      <a:schemeClr val="bg1">
                        <a:lumMod val="50000"/>
                      </a:schemeClr>
                    </a:solidFill>
                  </a:rPr>
                  <a:t>Research</a:t>
                </a:r>
                <a:endParaRPr lang="en-US" sz="10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TextBox 97"/>
              <p:cNvSpPr txBox="1"/>
              <p:nvPr/>
            </p:nvSpPr>
            <p:spPr>
              <a:xfrm>
                <a:off x="3692495" y="5929233"/>
                <a:ext cx="1311307" cy="24622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l-BE" sz="1000">
                    <a:solidFill>
                      <a:schemeClr val="bg1">
                        <a:lumMod val="50000"/>
                      </a:schemeClr>
                    </a:solidFill>
                  </a:rPr>
                  <a:t>Development</a:t>
                </a:r>
                <a:endParaRPr lang="en-US" sz="10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" name="TextBox 97"/>
              <p:cNvSpPr txBox="1"/>
              <p:nvPr/>
            </p:nvSpPr>
            <p:spPr>
              <a:xfrm>
                <a:off x="5005593" y="5929233"/>
                <a:ext cx="1311307" cy="24622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l-BE" sz="1000">
                    <a:solidFill>
                      <a:schemeClr val="bg1">
                        <a:lumMod val="50000"/>
                      </a:schemeClr>
                    </a:solidFill>
                  </a:rPr>
                  <a:t>Registration (US)</a:t>
                </a:r>
                <a:endParaRPr lang="en-US" sz="10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4" name="TextBox 97"/>
              <p:cNvSpPr txBox="1"/>
              <p:nvPr/>
            </p:nvSpPr>
            <p:spPr>
              <a:xfrm>
                <a:off x="6805040" y="5556545"/>
                <a:ext cx="336287" cy="2308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nl-BE" sz="900">
                    <a:solidFill>
                      <a:schemeClr val="bg1">
                        <a:lumMod val="50000"/>
                      </a:schemeClr>
                    </a:solidFill>
                  </a:rPr>
                  <a:t>Years</a:t>
                </a:r>
                <a:endParaRPr lang="en-US" sz="9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5" name="TextBox 97"/>
              <p:cNvSpPr txBox="1"/>
              <p:nvPr/>
            </p:nvSpPr>
            <p:spPr>
              <a:xfrm>
                <a:off x="2792122" y="5555753"/>
                <a:ext cx="301752" cy="2308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900">
                    <a:solidFill>
                      <a:schemeClr val="bg1">
                        <a:lumMod val="50000"/>
                      </a:schemeClr>
                    </a:solidFill>
                  </a:rPr>
                  <a:t>2</a:t>
                </a:r>
                <a:endParaRPr lang="en-US" sz="9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" name="TextBox 97"/>
              <p:cNvSpPr txBox="1"/>
              <p:nvPr/>
            </p:nvSpPr>
            <p:spPr>
              <a:xfrm>
                <a:off x="3499618" y="5555753"/>
                <a:ext cx="301752" cy="2308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900">
                    <a:solidFill>
                      <a:schemeClr val="bg1">
                        <a:lumMod val="50000"/>
                      </a:schemeClr>
                    </a:solidFill>
                  </a:rPr>
                  <a:t>4</a:t>
                </a:r>
                <a:endParaRPr lang="en-US" sz="9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7" name="TextBox 97"/>
              <p:cNvSpPr txBox="1"/>
              <p:nvPr/>
            </p:nvSpPr>
            <p:spPr>
              <a:xfrm>
                <a:off x="4228318" y="5555752"/>
                <a:ext cx="301752" cy="2308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900">
                    <a:solidFill>
                      <a:schemeClr val="bg1">
                        <a:lumMod val="50000"/>
                      </a:schemeClr>
                    </a:solidFill>
                  </a:rPr>
                  <a:t>6</a:t>
                </a:r>
                <a:endParaRPr lang="en-US" sz="9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8" name="TextBox 97"/>
              <p:cNvSpPr txBox="1"/>
              <p:nvPr/>
            </p:nvSpPr>
            <p:spPr>
              <a:xfrm>
                <a:off x="4960515" y="5555752"/>
                <a:ext cx="301752" cy="2308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900">
                    <a:solidFill>
                      <a:schemeClr val="bg1">
                        <a:lumMod val="50000"/>
                      </a:schemeClr>
                    </a:solidFill>
                  </a:rPr>
                  <a:t>8</a:t>
                </a:r>
                <a:endParaRPr lang="en-US" sz="9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9" name="TextBox 97"/>
              <p:cNvSpPr txBox="1"/>
              <p:nvPr/>
            </p:nvSpPr>
            <p:spPr>
              <a:xfrm>
                <a:off x="5659894" y="5555752"/>
                <a:ext cx="301752" cy="2308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900">
                    <a:solidFill>
                      <a:schemeClr val="bg1">
                        <a:lumMod val="50000"/>
                      </a:schemeClr>
                    </a:solidFill>
                  </a:rPr>
                  <a:t>10</a:t>
                </a:r>
                <a:endParaRPr lang="en-US" sz="9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0" name="TextBox 97"/>
              <p:cNvSpPr txBox="1"/>
              <p:nvPr/>
            </p:nvSpPr>
            <p:spPr>
              <a:xfrm>
                <a:off x="6388594" y="5549750"/>
                <a:ext cx="301752" cy="2308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nl-BE" sz="900">
                    <a:solidFill>
                      <a:schemeClr val="bg1">
                        <a:lumMod val="50000"/>
                      </a:schemeClr>
                    </a:solidFill>
                  </a:rPr>
                  <a:t>12</a:t>
                </a:r>
                <a:endParaRPr lang="en-US" sz="9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7" name="TextBox 97"/>
              <p:cNvSpPr txBox="1"/>
              <p:nvPr/>
            </p:nvSpPr>
            <p:spPr>
              <a:xfrm>
                <a:off x="6461796" y="4396855"/>
                <a:ext cx="554228" cy="24622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nl-BE" sz="1000" dirty="0">
                    <a:solidFill>
                      <a:schemeClr val="bg1">
                        <a:lumMod val="50000"/>
                      </a:schemeClr>
                    </a:solidFill>
                  </a:rPr>
                  <a:t>€€€€€€</a:t>
                </a:r>
                <a:endParaRPr lang="en-US" sz="1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" name="TextBox 97"/>
              <p:cNvSpPr txBox="1"/>
              <p:nvPr/>
            </p:nvSpPr>
            <p:spPr>
              <a:xfrm>
                <a:off x="6554370" y="4794028"/>
                <a:ext cx="466695" cy="24622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nl-BE" sz="1000" dirty="0">
                    <a:solidFill>
                      <a:schemeClr val="bg1">
                        <a:lumMod val="50000"/>
                      </a:schemeClr>
                    </a:solidFill>
                  </a:rPr>
                  <a:t>€€€</a:t>
                </a:r>
                <a:endParaRPr lang="en-US" sz="1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5" name="TextBox 97"/>
              <p:cNvSpPr txBox="1"/>
              <p:nvPr/>
            </p:nvSpPr>
            <p:spPr>
              <a:xfrm>
                <a:off x="6540090" y="5188952"/>
                <a:ext cx="480975" cy="24622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nl-BE" sz="1000" dirty="0">
                    <a:solidFill>
                      <a:schemeClr val="bg1">
                        <a:lumMod val="50000"/>
                      </a:schemeClr>
                    </a:solidFill>
                  </a:rPr>
                  <a:t>€€</a:t>
                </a:r>
                <a:endParaRPr lang="en-US" sz="1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58973AB-81FC-4E07-8D4C-901ABA01D66B}"/>
              </a:ext>
            </a:extLst>
          </p:cNvPr>
          <p:cNvSpPr txBox="1"/>
          <p:nvPr/>
        </p:nvSpPr>
        <p:spPr>
          <a:xfrm>
            <a:off x="3813001" y="6611779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000">
                <a:solidFill>
                  <a:schemeClr val="tx1">
                    <a:lumMod val="50000"/>
                    <a:lumOff val="50000"/>
                  </a:schemeClr>
                </a:solidFill>
              </a:rPr>
              <a:t>Not for distribution</a:t>
            </a:r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CustomShape 66">
            <a:extLst>
              <a:ext uri="{FF2B5EF4-FFF2-40B4-BE49-F238E27FC236}">
                <a16:creationId xmlns:a16="http://schemas.microsoft.com/office/drawing/2014/main" id="{576E81EE-7C5D-48B4-814E-FF442A5B056D}"/>
              </a:ext>
            </a:extLst>
          </p:cNvPr>
          <p:cNvSpPr/>
          <p:nvPr/>
        </p:nvSpPr>
        <p:spPr>
          <a:xfrm>
            <a:off x="206640" y="1131660"/>
            <a:ext cx="16182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1F497D"/>
                </a:solidFill>
                <a:latin typeface="Calibri"/>
              </a:rPr>
              <a:t>Crop protection 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1F497D"/>
                </a:solidFill>
                <a:latin typeface="Calibri"/>
              </a:rPr>
              <a:t>Global annual sales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75" name="CustomShape 67">
            <a:extLst>
              <a:ext uri="{FF2B5EF4-FFF2-40B4-BE49-F238E27FC236}">
                <a16:creationId xmlns:a16="http://schemas.microsoft.com/office/drawing/2014/main" id="{1E24B764-8550-465F-B421-C4DFC02FE11B}"/>
              </a:ext>
            </a:extLst>
          </p:cNvPr>
          <p:cNvSpPr/>
          <p:nvPr/>
        </p:nvSpPr>
        <p:spPr>
          <a:xfrm>
            <a:off x="2069640" y="1161720"/>
            <a:ext cx="11030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ctr"/>
          <a:lstStyle/>
          <a:p>
            <a:pPr algn="r">
              <a:lnSpc>
                <a:spcPct val="100000"/>
              </a:lnSpc>
            </a:pPr>
            <a:r>
              <a:rPr lang="de-DE" sz="2400" b="0" strike="noStrike" spc="-1" dirty="0">
                <a:solidFill>
                  <a:srgbClr val="1F497D"/>
                </a:solidFill>
                <a:latin typeface="Calibri"/>
              </a:rPr>
              <a:t>€51bn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76" name="CustomShape 68">
            <a:extLst>
              <a:ext uri="{FF2B5EF4-FFF2-40B4-BE49-F238E27FC236}">
                <a16:creationId xmlns:a16="http://schemas.microsoft.com/office/drawing/2014/main" id="{13963C91-73F1-48E4-BD84-7D86F3FD2575}"/>
              </a:ext>
            </a:extLst>
          </p:cNvPr>
          <p:cNvSpPr/>
          <p:nvPr/>
        </p:nvSpPr>
        <p:spPr>
          <a:xfrm>
            <a:off x="4319640" y="1131660"/>
            <a:ext cx="20401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F79646"/>
                </a:solidFill>
                <a:latin typeface="Calibri"/>
              </a:rPr>
              <a:t>Fruit &amp; Vegetables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F79646"/>
                </a:solidFill>
                <a:latin typeface="Calibri"/>
              </a:rPr>
              <a:t>Row Crops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78" name="CustomShape 69">
            <a:extLst>
              <a:ext uri="{FF2B5EF4-FFF2-40B4-BE49-F238E27FC236}">
                <a16:creationId xmlns:a16="http://schemas.microsoft.com/office/drawing/2014/main" id="{BBCF17D3-E889-44C9-8476-3C6CD0333FBC}"/>
              </a:ext>
            </a:extLst>
          </p:cNvPr>
          <p:cNvSpPr/>
          <p:nvPr/>
        </p:nvSpPr>
        <p:spPr>
          <a:xfrm>
            <a:off x="7302960" y="1161900"/>
            <a:ext cx="12614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/>
          <a:lstStyle/>
          <a:p>
            <a:pPr algn="r">
              <a:lnSpc>
                <a:spcPct val="100000"/>
              </a:lnSpc>
            </a:pPr>
            <a:r>
              <a:rPr lang="de-DE" sz="2400" b="0" strike="noStrike" spc="-1" dirty="0">
                <a:solidFill>
                  <a:srgbClr val="F79646"/>
                </a:solidFill>
                <a:latin typeface="Calibri"/>
              </a:rPr>
              <a:t>€30bn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79" name="CustomShape 70">
            <a:extLst>
              <a:ext uri="{FF2B5EF4-FFF2-40B4-BE49-F238E27FC236}">
                <a16:creationId xmlns:a16="http://schemas.microsoft.com/office/drawing/2014/main" id="{C84E6122-A384-46FF-B784-285A42EBB9E4}"/>
              </a:ext>
            </a:extLst>
          </p:cNvPr>
          <p:cNvSpPr/>
          <p:nvPr/>
        </p:nvSpPr>
        <p:spPr>
          <a:xfrm>
            <a:off x="3348000" y="1389780"/>
            <a:ext cx="6634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1F497D"/>
            </a:solidFill>
            <a:round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71">
            <a:extLst>
              <a:ext uri="{FF2B5EF4-FFF2-40B4-BE49-F238E27FC236}">
                <a16:creationId xmlns:a16="http://schemas.microsoft.com/office/drawing/2014/main" id="{335977F1-CD8E-459F-AE4F-A95E70663C06}"/>
              </a:ext>
            </a:extLst>
          </p:cNvPr>
          <p:cNvSpPr/>
          <p:nvPr/>
        </p:nvSpPr>
        <p:spPr>
          <a:xfrm>
            <a:off x="6102000" y="1131660"/>
            <a:ext cx="20401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F79646"/>
                </a:solidFill>
                <a:latin typeface="Calibri"/>
              </a:rPr>
              <a:t>Fungicides</a:t>
            </a:r>
            <a:endParaRPr lang="de-DE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F79646"/>
                </a:solidFill>
                <a:latin typeface="Calibri"/>
              </a:rPr>
              <a:t>Insecticides</a:t>
            </a:r>
            <a:endParaRPr lang="de-DE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4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2"/>
          <p:cNvSpPr/>
          <p:nvPr/>
        </p:nvSpPr>
        <p:spPr>
          <a:xfrm>
            <a:off x="401077" y="1124744"/>
            <a:ext cx="8415400" cy="5760640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What we needed at the start of the project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Validation of our manufacturing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process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quantities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material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field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trials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!!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endParaRPr lang="en-GB" sz="1700" spc="-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Ø"/>
            </a:pPr>
            <a:r>
              <a:rPr lang="en-GB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an independent pilot facility!</a:t>
            </a:r>
            <a:br>
              <a:rPr lang="en-GB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700" spc="-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Since we did not have the space, time, manpower and expertise to do this </a:t>
            </a:r>
            <a:r>
              <a:rPr lang="en-GB" sz="1700" spc="-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inhouse</a:t>
            </a:r>
            <a:endParaRPr lang="en-GB" sz="1700" spc="-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Ø"/>
            </a:pPr>
            <a:endParaRPr lang="en-GB" sz="2000" b="1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GB" sz="2000" b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A BioBase4SME voucher was the perfect match!</a:t>
            </a:r>
            <a:endParaRPr lang="de-DE" sz="2000" b="0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Customized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to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our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exact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needs</a:t>
            </a: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Low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barrier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to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entry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– But high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quality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!</a:t>
            </a: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An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independent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but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confidential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perspective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on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our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technology</a:t>
            </a: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177800" lvl="1" indent="-17780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"/>
            </a:pPr>
            <a:endParaRPr lang="de-DE" sz="1700" spc="-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  <a:p>
            <a:pPr marL="285750" lvl="1" indent="-285750">
              <a:lnSpc>
                <a:spcPct val="110000"/>
              </a:lnSpc>
              <a:spcAft>
                <a:spcPts val="601"/>
              </a:spcAft>
              <a:buClr>
                <a:srgbClr val="4F81BD"/>
              </a:buClr>
              <a:buFont typeface="Wingdings" charset="2"/>
              <a:buChar char="Ø"/>
            </a:pP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Agrosavfe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requested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piloting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services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</a:t>
            </a:r>
            <a:r>
              <a:rPr lang="de-DE" sz="1700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from</a:t>
            </a:r>
            <a:r>
              <a:rPr lang="de-DE" sz="1700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Bio Base Europe Pilot Plant</a:t>
            </a:r>
          </a:p>
        </p:txBody>
      </p:sp>
      <p:sp>
        <p:nvSpPr>
          <p:cNvPr id="362" name="CustomShape 3"/>
          <p:cNvSpPr/>
          <p:nvPr/>
        </p:nvSpPr>
        <p:spPr>
          <a:xfrm>
            <a:off x="389880" y="116640"/>
            <a:ext cx="8286480" cy="632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200" strike="noStrike" spc="-1">
                <a:solidFill>
                  <a:srgbClr val="1F497D"/>
                </a:solidFill>
                <a:latin typeface="Calibri"/>
              </a:rPr>
              <a:t>Why BB4SME was the right match</a:t>
            </a:r>
            <a:endParaRPr lang="de-DE" sz="3200" b="0" strike="noStrike" spc="-1">
              <a:latin typeface="Arial"/>
            </a:endParaRPr>
          </a:p>
        </p:txBody>
      </p:sp>
      <p:sp>
        <p:nvSpPr>
          <p:cNvPr id="420" name="CustomShape 61"/>
          <p:cNvSpPr/>
          <p:nvPr/>
        </p:nvSpPr>
        <p:spPr>
          <a:xfrm>
            <a:off x="3813120" y="6611760"/>
            <a:ext cx="143964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Not </a:t>
            </a:r>
            <a:r>
              <a:rPr lang="de-DE" sz="1000" b="0" strike="noStrike" spc="-1" err="1">
                <a:solidFill>
                  <a:srgbClr val="808080"/>
                </a:solidFill>
                <a:latin typeface="Calibri"/>
              </a:rPr>
              <a:t>for</a:t>
            </a:r>
            <a:r>
              <a:rPr lang="de-DE" sz="1000" b="0" strike="noStrike" spc="-1">
                <a:solidFill>
                  <a:srgbClr val="808080"/>
                </a:solidFill>
                <a:latin typeface="Calibri"/>
              </a:rPr>
              <a:t> </a:t>
            </a:r>
            <a:r>
              <a:rPr lang="de-DE" sz="1000" b="0" strike="noStrike" spc="-1" err="1">
                <a:solidFill>
                  <a:srgbClr val="808080"/>
                </a:solidFill>
                <a:latin typeface="Calibri"/>
              </a:rPr>
              <a:t>distribution</a:t>
            </a:r>
            <a:endParaRPr lang="de-DE" sz="1000" b="0" strike="noStrike" spc="-1">
              <a:latin typeface="Arial"/>
            </a:endParaRPr>
          </a:p>
        </p:txBody>
      </p:sp>
      <p:sp>
        <p:nvSpPr>
          <p:cNvPr id="124" name="TextShape 1">
            <a:extLst>
              <a:ext uri="{FF2B5EF4-FFF2-40B4-BE49-F238E27FC236}">
                <a16:creationId xmlns:a16="http://schemas.microsoft.com/office/drawing/2014/main" id="{E8A270EB-6DD9-4F0F-8627-DBF4D92DC8EA}"/>
              </a:ext>
            </a:extLst>
          </p:cNvPr>
          <p:cNvSpPr txBox="1"/>
          <p:nvPr/>
        </p:nvSpPr>
        <p:spPr>
          <a:xfrm>
            <a:off x="7008480" y="650016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4388D4D-EB3C-4C0E-8BF2-9206078F9260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9</a:t>
            </a:fld>
            <a:endParaRPr lang="de-DE" sz="1200" b="0" strike="noStrike" spc="-1">
              <a:latin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05" r="17088"/>
          <a:stretch/>
        </p:blipFill>
        <p:spPr>
          <a:xfrm>
            <a:off x="5436096" y="1052736"/>
            <a:ext cx="3539150" cy="19684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8475" b="13932"/>
          <a:stretch/>
        </p:blipFill>
        <p:spPr>
          <a:xfrm>
            <a:off x="7008481" y="5157192"/>
            <a:ext cx="2060298" cy="1392601"/>
          </a:xfrm>
          <a:prstGeom prst="rect">
            <a:avLst/>
          </a:prstGeom>
        </p:spPr>
      </p:pic>
      <p:sp>
        <p:nvSpPr>
          <p:cNvPr id="4" name="AutoShape 2" descr="ogo_BioBase4SME_powerpoint_ideal_cmyk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ogo_BioBase4SME_powerpoint_ideal_cmyk.jp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3535704"/>
            <a:ext cx="3347864" cy="14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AgroSavfe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/>
      </a:spPr>
      <a:bodyPr rtlCol="0" anchor="ctr"/>
      <a:lstStyle>
        <a:defPPr algn="ctr">
          <a:defRPr>
            <a:solidFill>
              <a:schemeClr val="tx1">
                <a:lumMod val="50000"/>
                <a:lumOff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AgroSavfe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8326</TotalTime>
  <Words>1216</Words>
  <Application>Microsoft Office PowerPoint</Application>
  <PresentationFormat>On-screen Show (4:3)</PresentationFormat>
  <Paragraphs>221</Paragraphs>
  <Slides>13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Tahoma</vt:lpstr>
      <vt:lpstr>Times New Roman</vt:lpstr>
      <vt:lpstr>Wingdings</vt:lpstr>
      <vt:lpstr>5_AgroSavfe new</vt:lpstr>
      <vt:lpstr>6_AgroSavfe new</vt:lpstr>
      <vt:lpstr>PowerPoint Presentation</vt:lpstr>
      <vt:lpstr>Company Profile</vt:lpstr>
      <vt:lpstr>PowerPoint Presentation</vt:lpstr>
      <vt:lpstr>PowerPoint Presentation</vt:lpstr>
      <vt:lpstr>PowerPoint Presentation</vt:lpstr>
      <vt:lpstr>PowerPoint Presentation</vt:lpstr>
      <vt:lpstr>Pictures say more than a thousand graphs </vt:lpstr>
      <vt:lpstr>Sustainable Value Creation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Development</dc:title>
  <dc:subject/>
  <dc:creator>Luc Maertens</dc:creator>
  <cp:keywords/>
  <dc:description/>
  <cp:lastModifiedBy>Emile Redant</cp:lastModifiedBy>
  <cp:revision>3578</cp:revision>
  <cp:lastPrinted>2018-11-16T10:43:25Z</cp:lastPrinted>
  <dcterms:created xsi:type="dcterms:W3CDTF">2015-05-05T14:30:20Z</dcterms:created>
  <dcterms:modified xsi:type="dcterms:W3CDTF">2018-11-19T11:44:05Z</dcterms:modified>
  <cp:category/>
</cp:coreProperties>
</file>