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</p:sldMasterIdLst>
  <p:notesMasterIdLst>
    <p:notesMasterId r:id="rId12"/>
  </p:notesMasterIdLst>
  <p:sldIdLst>
    <p:sldId id="282" r:id="rId3"/>
    <p:sldId id="326" r:id="rId4"/>
    <p:sldId id="324" r:id="rId5"/>
    <p:sldId id="331" r:id="rId6"/>
    <p:sldId id="322" r:id="rId7"/>
    <p:sldId id="330" r:id="rId8"/>
    <p:sldId id="332" r:id="rId9"/>
    <p:sldId id="334" r:id="rId10"/>
    <p:sldId id="287" r:id="rId11"/>
  </p:sldIdLst>
  <p:sldSz cx="9144000" cy="6858000" type="screen4x3"/>
  <p:notesSz cx="9866313" cy="67357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014"/>
    <a:srgbClr val="F7B4B6"/>
    <a:srgbClr val="ADA4AB"/>
    <a:srgbClr val="9FAEE5"/>
    <a:srgbClr val="B7CFDB"/>
    <a:srgbClr val="97C03C"/>
    <a:srgbClr val="019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4" autoAdjust="0"/>
    <p:restoredTop sz="78694" autoAdjust="0"/>
  </p:normalViewPr>
  <p:slideViewPr>
    <p:cSldViewPr snapToGrid="0" snapToObjects="1">
      <p:cViewPr varScale="1">
        <p:scale>
          <a:sx n="90" d="100"/>
          <a:sy n="90" d="100"/>
        </p:scale>
        <p:origin x="1032" y="96"/>
      </p:cViewPr>
      <p:guideLst>
        <p:guide orient="horz" pos="2183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26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rPr lang="nl-BE"/>
              <a:pPr/>
              <a:t>19/11/2018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Runs over three years with 5.8 Mio EUR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635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Bioeconomy</a:t>
            </a:r>
            <a:r>
              <a:rPr lang="en-GB" dirty="0"/>
              <a:t> innovation technology system</a:t>
            </a:r>
          </a:p>
          <a:p>
            <a:r>
              <a:rPr lang="en-GB" dirty="0"/>
              <a:t>Main stakeholder groups, Key governance institution, research institutes, networks, finance instruments</a:t>
            </a:r>
          </a:p>
          <a:p>
            <a:r>
              <a:rPr lang="en-GB" dirty="0" err="1"/>
              <a:t>Biobased</a:t>
            </a:r>
            <a:r>
              <a:rPr lang="en-GB" dirty="0"/>
              <a:t> innovation is not only based on technical support for services, but also needs business support actions.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85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7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7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800"/>
            <a:r>
              <a:rPr lang="nl-NL" sz="2000" dirty="0">
                <a:solidFill>
                  <a:srgbClr val="42628A"/>
                </a:solidFill>
                <a:latin typeface="Calibri Light" panose="020F0302020204030204"/>
              </a:rPr>
              <a:t>Stakeholder gathering: - Thematical networking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dirty="0"/>
              <a:t>IP Strategy Training, Communicating sustainability, Pitch Training,  Developing dialogue with stakeholders</a:t>
            </a:r>
            <a:endParaRPr lang="en-US" sz="2000" dirty="0"/>
          </a:p>
          <a:p>
            <a:pPr defTabSz="685800"/>
            <a:endParaRPr lang="nl-NL" sz="2000" dirty="0">
              <a:solidFill>
                <a:srgbClr val="42628A"/>
              </a:solidFill>
              <a:latin typeface="Calibri Light" panose="020F030202020403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2000" dirty="0"/>
              <a:t>LCA -wanted, needed, but truly understood?, </a:t>
            </a:r>
            <a:endParaRPr lang="nl-B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2000" dirty="0"/>
              <a:t>Pitch Perfect and boost European bio-economy: </a:t>
            </a:r>
          </a:p>
          <a:p>
            <a:pPr marL="800100" lvl="1" indent="-285750">
              <a:lnSpc>
                <a:spcPct val="150000"/>
              </a:lnSpc>
              <a:tabLst>
                <a:tab pos="2689225" algn="l"/>
              </a:tabLst>
            </a:pPr>
            <a:r>
              <a:rPr lang="en-US" sz="2000" dirty="0"/>
              <a:t>140 participants (59 SMEs),</a:t>
            </a:r>
          </a:p>
          <a:p>
            <a:pPr marL="800100" lvl="1" indent="-285750">
              <a:lnSpc>
                <a:spcPct val="150000"/>
              </a:lnSpc>
              <a:tabLst>
                <a:tab pos="2689225" algn="l"/>
              </a:tabLst>
            </a:pPr>
            <a:r>
              <a:rPr lang="en-US" sz="2000" dirty="0"/>
              <a:t>53 pitches, </a:t>
            </a:r>
          </a:p>
          <a:p>
            <a:pPr marL="800100" lvl="1" indent="-285750">
              <a:lnSpc>
                <a:spcPct val="150000"/>
              </a:lnSpc>
              <a:tabLst>
                <a:tab pos="2689225" algn="l"/>
              </a:tabLst>
            </a:pPr>
            <a:r>
              <a:rPr lang="en-US" sz="2000" dirty="0"/>
              <a:t>234 matchmaking meetings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2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4D149-4236-C24C-A605-CA7AE6F5877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772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48025" y="504825"/>
            <a:ext cx="3370263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Have fun and enjoy our training!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70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Titel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807" y="2130426"/>
            <a:ext cx="7449024" cy="1261884"/>
          </a:xfrm>
        </p:spPr>
        <p:txBody>
          <a:bodyPr anchor="t" anchorCtr="0">
            <a:normAutofit/>
          </a:bodyPr>
          <a:lstStyle>
            <a:lvl1pPr algn="r">
              <a:defRPr sz="2850" b="1" i="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Titelstijl van model bewerken</a:t>
            </a:r>
            <a:endParaRPr lang="en-US" dirty="0"/>
          </a:p>
        </p:txBody>
      </p:sp>
      <p:pic>
        <p:nvPicPr>
          <p:cNvPr id="8" name="Afbeelding 7" descr="logo-Interre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1" y="574042"/>
            <a:ext cx="3236976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34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Innov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4304120" y="628211"/>
            <a:ext cx="6565347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350" dirty="0"/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13" y="1057353"/>
            <a:ext cx="2121408" cy="938784"/>
          </a:xfrm>
          <a:prstGeom prst="rect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</p:pic>
      <p:pic>
        <p:nvPicPr>
          <p:cNvPr id="7" name="Afbeelding 6" descr="yellow-ico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0" y="1022400"/>
            <a:ext cx="3096768" cy="3096768"/>
          </a:xfrm>
          <a:prstGeom prst="rect">
            <a:avLst/>
          </a:prstGeom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808" y="4479304"/>
            <a:ext cx="7449023" cy="67710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850" b="1" i="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223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LowCarb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4304120" y="628211"/>
            <a:ext cx="6565347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350" dirty="0"/>
              <a:t> 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0" y="1058976"/>
            <a:ext cx="3096768" cy="3023616"/>
          </a:xfrm>
          <a:prstGeom prst="rect">
            <a:avLst/>
          </a:prstGeom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808" y="4479304"/>
            <a:ext cx="7449023" cy="67710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850" b="1" i="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13" y="1057353"/>
            <a:ext cx="2121408" cy="938784"/>
          </a:xfrm>
          <a:prstGeom prst="rect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6731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Efficienc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4304120" y="628211"/>
            <a:ext cx="6565347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350" dirty="0"/>
              <a:t> 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76" y="1058976"/>
            <a:ext cx="3023616" cy="3023616"/>
          </a:xfrm>
          <a:prstGeom prst="rect">
            <a:avLst/>
          </a:prstGeom>
        </p:spPr>
      </p:pic>
      <p:sp>
        <p:nvSpPr>
          <p:cNvPr id="11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808" y="4479304"/>
            <a:ext cx="7449023" cy="677107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850" b="1" i="0">
                <a:solidFill>
                  <a:schemeClr val="bg1"/>
                </a:solidFill>
              </a:defRPr>
            </a:lvl1pPr>
          </a:lstStyle>
          <a:p>
            <a:pPr lvl="0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513" y="1057353"/>
            <a:ext cx="2121408" cy="938784"/>
          </a:xfrm>
          <a:prstGeom prst="rect">
            <a:avLst/>
          </a:prstGeom>
          <a:scene3d>
            <a:camera prst="orthographicFront">
              <a:rot lat="0" lon="0" rev="189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06166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9" y="548287"/>
            <a:ext cx="4055913" cy="707886"/>
          </a:xfrm>
        </p:spPr>
        <p:txBody>
          <a:bodyPr anchor="t" anchorCtr="0">
            <a:noAutofit/>
          </a:bodyPr>
          <a:lstStyle>
            <a:lvl1pPr algn="l">
              <a:defRPr sz="1500" b="1" i="0"/>
            </a:lvl1pPr>
          </a:lstStyle>
          <a:p>
            <a:r>
              <a:rPr lang="nl-BE" dirty="0"/>
              <a:t>Titelstijl van model bewerken</a:t>
            </a:r>
            <a:endParaRPr lang="en-US" dirty="0"/>
          </a:p>
        </p:txBody>
      </p:sp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  <p:sp>
        <p:nvSpPr>
          <p:cNvPr id="4" name="Tijdelijke aanduiding voor grafiek 3"/>
          <p:cNvSpPr>
            <a:spLocks noGrp="1"/>
          </p:cNvSpPr>
          <p:nvPr>
            <p:ph type="chart" sz="quarter" idx="10"/>
          </p:nvPr>
        </p:nvSpPr>
        <p:spPr>
          <a:xfrm>
            <a:off x="961200" y="1609200"/>
            <a:ext cx="6840000" cy="4572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92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Titel+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9" y="548287"/>
            <a:ext cx="4055913" cy="707886"/>
          </a:xfrm>
        </p:spPr>
        <p:txBody>
          <a:bodyPr anchor="t" anchorCtr="0">
            <a:noAutofit/>
          </a:bodyPr>
          <a:lstStyle>
            <a:lvl1pPr algn="l">
              <a:defRPr sz="1500" b="1" i="0"/>
            </a:lvl1pPr>
          </a:lstStyle>
          <a:p>
            <a:r>
              <a:rPr lang="nl-BE" dirty="0"/>
              <a:t>Titelstijl van model bewerken</a:t>
            </a:r>
            <a:endParaRPr lang="en-US" dirty="0"/>
          </a:p>
        </p:txBody>
      </p:sp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9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4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7EF1802-A317-45DC-91EE-E7E3990A2647}"/>
              </a:ext>
            </a:extLst>
          </p:cNvPr>
          <p:cNvCxnSpPr>
            <a:cxnSpLocks/>
          </p:cNvCxnSpPr>
          <p:nvPr userDrawn="1"/>
        </p:nvCxnSpPr>
        <p:spPr>
          <a:xfrm>
            <a:off x="0" y="5995988"/>
            <a:ext cx="9144000" cy="0"/>
          </a:xfrm>
          <a:prstGeom prst="line">
            <a:avLst/>
          </a:prstGeom>
          <a:ln w="38100">
            <a:solidFill>
              <a:srgbClr val="198D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2">
            <a:extLst>
              <a:ext uri="{FF2B5EF4-FFF2-40B4-BE49-F238E27FC236}">
                <a16:creationId xmlns:a16="http://schemas.microsoft.com/office/drawing/2014/main" id="{F8EBCEF7-877D-4E5D-BC76-A4A45EBDA3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8668250" y="5537553"/>
            <a:ext cx="766833" cy="150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375" dirty="0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</a:t>
            </a:r>
            <a:r>
              <a:rPr lang="en-US" sz="375" dirty="0" err="1">
                <a:solidFill>
                  <a:srgbClr val="808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MateriaNova</a:t>
            </a:r>
            <a:endParaRPr lang="en-US" sz="375" dirty="0">
              <a:solidFill>
                <a:srgbClr val="80808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567E4C-C8AF-477A-9DA7-BFB9227D2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5" y="6184340"/>
            <a:ext cx="2256674" cy="5046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803F58-AA1D-4E79-8190-F06D5800C2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84" y="6047538"/>
            <a:ext cx="1306991" cy="7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7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R-Titel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807" y="2130426"/>
            <a:ext cx="7449024" cy="1261884"/>
          </a:xfrm>
        </p:spPr>
        <p:txBody>
          <a:bodyPr anchor="t" anchorCtr="0">
            <a:normAutofit/>
          </a:bodyPr>
          <a:lstStyle>
            <a:lvl1pPr algn="r">
              <a:defRPr sz="2138" b="1" i="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Titelstijl van model bewerken</a:t>
            </a:r>
            <a:endParaRPr lang="en-US" dirty="0"/>
          </a:p>
        </p:txBody>
      </p:sp>
      <p:pic>
        <p:nvPicPr>
          <p:cNvPr id="8" name="Afbeelding 7" descr="logo-Interre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2" y="574042"/>
            <a:ext cx="2172075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10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R-Ti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6" y="2130425"/>
            <a:ext cx="7449024" cy="624498"/>
          </a:xfrm>
        </p:spPr>
        <p:txBody>
          <a:bodyPr anchor="t" anchorCtr="0">
            <a:noAutofit/>
          </a:bodyPr>
          <a:lstStyle>
            <a:lvl1pPr algn="l">
              <a:defRPr sz="1575" b="1" i="0"/>
            </a:lvl1pPr>
          </a:lstStyle>
          <a:p>
            <a:r>
              <a:rPr lang="nl-BE"/>
              <a:t>Titelstijl van model bewerken</a:t>
            </a:r>
            <a:endParaRPr lang="en-US"/>
          </a:p>
        </p:txBody>
      </p:sp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90" y="574821"/>
            <a:ext cx="1961387" cy="1005840"/>
          </a:xfrm>
          <a:prstGeom prst="rect">
            <a:avLst/>
          </a:prstGeom>
        </p:spPr>
      </p:pic>
      <p:sp>
        <p:nvSpPr>
          <p:cNvPr id="12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788" y="3132670"/>
            <a:ext cx="7449042" cy="226019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75"/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515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R-Titel+Tekst+Af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6" y="2130425"/>
            <a:ext cx="2300400" cy="1152040"/>
          </a:xfrm>
        </p:spPr>
        <p:txBody>
          <a:bodyPr anchor="t" anchorCtr="0">
            <a:noAutofit/>
          </a:bodyPr>
          <a:lstStyle>
            <a:lvl1pPr algn="l">
              <a:defRPr sz="1575" b="1" i="0"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58" y="574821"/>
            <a:ext cx="1973419" cy="1005840"/>
          </a:xfrm>
          <a:prstGeom prst="rect">
            <a:avLst/>
          </a:prstGeom>
        </p:spPr>
      </p:pic>
      <p:sp>
        <p:nvSpPr>
          <p:cNvPr id="12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788" y="3282469"/>
            <a:ext cx="2300400" cy="226019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25"/>
            </a:lvl1pPr>
          </a:lstStyle>
          <a:p>
            <a:pPr lvl="0"/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3412800" y="2131200"/>
            <a:ext cx="5731200" cy="38016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2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Titel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807" y="2130426"/>
            <a:ext cx="7449024" cy="1261884"/>
          </a:xfrm>
        </p:spPr>
        <p:txBody>
          <a:bodyPr anchor="t" anchorCtr="0">
            <a:normAutofit/>
          </a:bodyPr>
          <a:lstStyle>
            <a:lvl1pPr algn="r">
              <a:defRPr sz="2850" b="1" i="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Titelstijl van model bewerken</a:t>
            </a:r>
            <a:endParaRPr lang="en-US" dirty="0"/>
          </a:p>
        </p:txBody>
      </p:sp>
      <p:pic>
        <p:nvPicPr>
          <p:cNvPr id="4" name="Afbeelding 3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6350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144016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5" y="1484313"/>
            <a:ext cx="8208144" cy="504527"/>
          </a:xfrm>
        </p:spPr>
        <p:txBody>
          <a:bodyPr>
            <a:normAutofit/>
          </a:bodyPr>
          <a:lstStyle>
            <a:lvl1pPr>
              <a:buNone/>
              <a:defRPr sz="1575"/>
            </a:lvl1pPr>
          </a:lstStyle>
          <a:p>
            <a:pPr lvl="0"/>
            <a:r>
              <a:rPr lang="en-US" dirty="0"/>
              <a:t>Subtitle</a:t>
            </a:r>
            <a:endParaRPr lang="nl-BE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7544" y="3573016"/>
            <a:ext cx="5976664" cy="3024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5399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R-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ogo-Interreg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0" y="1647088"/>
            <a:ext cx="6151324" cy="3236976"/>
          </a:xfrm>
          <a:prstGeom prst="rect">
            <a:avLst/>
          </a:prstGeom>
        </p:spPr>
      </p:pic>
      <p:sp>
        <p:nvSpPr>
          <p:cNvPr id="9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957019" y="5210268"/>
            <a:ext cx="7449042" cy="1439329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2813" b="1" i="0"/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211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Vo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807" y="2130428"/>
            <a:ext cx="7449024" cy="572365"/>
          </a:xfrm>
        </p:spPr>
        <p:txBody>
          <a:bodyPr anchor="t" anchorCtr="0">
            <a:noAutofit/>
          </a:bodyPr>
          <a:lstStyle>
            <a:lvl1pPr algn="r">
              <a:defRPr sz="2850" b="1" i="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Titelstijl van model bewerken</a:t>
            </a:r>
            <a:endParaRPr lang="en-US" dirty="0"/>
          </a:p>
        </p:txBody>
      </p:sp>
      <p:pic>
        <p:nvPicPr>
          <p:cNvPr id="8" name="Afbeelding 7" descr="logo-Interre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1" y="574042"/>
            <a:ext cx="3236976" cy="140208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839808" y="2702793"/>
            <a:ext cx="7449024" cy="709897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2100" b="0" i="1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847852" y="3705850"/>
            <a:ext cx="7440981" cy="690278"/>
          </a:xfrm>
        </p:spPr>
        <p:txBody>
          <a:bodyPr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43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Ti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6" y="2130425"/>
            <a:ext cx="7449024" cy="624498"/>
          </a:xfrm>
        </p:spPr>
        <p:txBody>
          <a:bodyPr anchor="t" anchorCtr="0">
            <a:noAutofit/>
          </a:bodyPr>
          <a:lstStyle>
            <a:lvl1pPr algn="l">
              <a:defRPr sz="2100" b="1" i="0"/>
            </a:lvl1pPr>
          </a:lstStyle>
          <a:p>
            <a:r>
              <a:rPr lang="nl-BE"/>
              <a:t>Titelstijl van model bewerken</a:t>
            </a:r>
            <a:endParaRPr lang="en-US"/>
          </a:p>
        </p:txBody>
      </p:sp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  <p:sp>
        <p:nvSpPr>
          <p:cNvPr id="12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788" y="3132668"/>
            <a:ext cx="7449042" cy="226019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252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  <p:sp>
        <p:nvSpPr>
          <p:cNvPr id="3" name="Tekstvak 2"/>
          <p:cNvSpPr txBox="1"/>
          <p:nvPr userDrawn="1"/>
        </p:nvSpPr>
        <p:spPr>
          <a:xfrm>
            <a:off x="657784" y="6489"/>
            <a:ext cx="3408305" cy="176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875" b="1" i="0" baseline="0" dirty="0">
                <a:latin typeface="+mj-lt"/>
              </a:rPr>
              <a:t>Q&amp;A</a:t>
            </a:r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788" y="3328058"/>
            <a:ext cx="7449042" cy="1439329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32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ogo-Interreg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9" y="1647088"/>
            <a:ext cx="7485888" cy="3236976"/>
          </a:xfrm>
          <a:prstGeom prst="rect">
            <a:avLst/>
          </a:prstGeom>
        </p:spPr>
      </p:pic>
      <p:sp>
        <p:nvSpPr>
          <p:cNvPr id="9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957019" y="5210266"/>
            <a:ext cx="7449042" cy="1439329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3750" b="1" i="0"/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34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  <p:sp>
        <p:nvSpPr>
          <p:cNvPr id="9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788" y="2131201"/>
            <a:ext cx="7448400" cy="1984903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100"/>
            </a:lvl1pPr>
          </a:lstStyle>
          <a:p>
            <a:pPr lvl="0"/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 hasCustomPrompt="1"/>
          </p:nvPr>
        </p:nvSpPr>
        <p:spPr>
          <a:xfrm>
            <a:off x="839808" y="4266187"/>
            <a:ext cx="7448381" cy="722634"/>
          </a:xfrm>
        </p:spPr>
        <p:txBody>
          <a:bodyPr>
            <a:noAutofit/>
          </a:bodyPr>
          <a:lstStyle>
            <a:lvl1pPr marL="0" indent="0" algn="r">
              <a:buNone/>
              <a:defRPr sz="2100" b="0" i="1"/>
            </a:lvl1pPr>
            <a:lvl2pPr algn="r">
              <a:defRPr sz="2100" b="0" i="1"/>
            </a:lvl2pPr>
            <a:lvl3pPr algn="r">
              <a:defRPr sz="2100" b="0" i="1"/>
            </a:lvl3pPr>
            <a:lvl4pPr algn="r">
              <a:defRPr sz="2100" b="0" i="1"/>
            </a:lvl4pPr>
            <a:lvl5pPr algn="r">
              <a:defRPr sz="2100" b="0" i="1"/>
            </a:lvl5pPr>
          </a:lstStyle>
          <a:p>
            <a:pPr lvl="0"/>
            <a:r>
              <a:rPr lang="nl-NL" dirty="0"/>
              <a:t>Voornaam naam</a:t>
            </a:r>
          </a:p>
        </p:txBody>
      </p:sp>
    </p:spTree>
    <p:extLst>
      <p:ext uri="{BB962C8B-B14F-4D97-AF65-F5344CB8AC3E}">
        <p14:creationId xmlns:p14="http://schemas.microsoft.com/office/powerpoint/2010/main" val="121148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Titel+Tekst+Afb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6" y="2130425"/>
            <a:ext cx="2300400" cy="1152040"/>
          </a:xfrm>
        </p:spPr>
        <p:txBody>
          <a:bodyPr anchor="t" anchorCtr="0">
            <a:noAutofit/>
          </a:bodyPr>
          <a:lstStyle>
            <a:lvl1pPr algn="l">
              <a:defRPr sz="2100" b="1" i="0"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  <p:sp>
        <p:nvSpPr>
          <p:cNvPr id="12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839788" y="3282467"/>
            <a:ext cx="2300400" cy="226019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3412800" y="2131200"/>
            <a:ext cx="5731200" cy="38016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27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-Titel+Tekst+Afb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239" y="2130425"/>
            <a:ext cx="2300400" cy="1152040"/>
          </a:xfrm>
        </p:spPr>
        <p:txBody>
          <a:bodyPr anchor="t" anchorCtr="0">
            <a:noAutofit/>
          </a:bodyPr>
          <a:lstStyle>
            <a:lvl1pPr algn="r">
              <a:defRPr sz="2100" b="1" i="0"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pic>
        <p:nvPicPr>
          <p:cNvPr id="8" name="Afbeelding 7" descr="logo-Interreg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65" y="574821"/>
            <a:ext cx="2267712" cy="1005840"/>
          </a:xfrm>
          <a:prstGeom prst="rect">
            <a:avLst/>
          </a:prstGeom>
        </p:spPr>
      </p:pic>
      <p:sp>
        <p:nvSpPr>
          <p:cNvPr id="12" name="Tijdelijke aanduiding voor tekst 10"/>
          <p:cNvSpPr>
            <a:spLocks noGrp="1"/>
          </p:cNvSpPr>
          <p:nvPr>
            <p:ph type="body" sz="quarter" idx="10"/>
          </p:nvPr>
        </p:nvSpPr>
        <p:spPr>
          <a:xfrm>
            <a:off x="5974239" y="3282467"/>
            <a:ext cx="2300400" cy="2260191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500"/>
            </a:lvl1pPr>
          </a:lstStyle>
          <a:p>
            <a:pPr lvl="0"/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1200" cy="6858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10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nl-BE"/>
              <a:pPr/>
              <a:t>19/11/2018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1" r:id="rId3"/>
    <p:sldLayoutId id="214748365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68" r:id="rId15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10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s7EFdXlXL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47650" y="2542537"/>
            <a:ext cx="7493578" cy="2244878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 </a:t>
            </a:r>
            <a:r>
              <a:rPr lang="en-US" b="0" dirty="0"/>
              <a:t>Bio-Innovation Support for Entrepreneurs</a:t>
            </a:r>
            <a:br>
              <a:rPr lang="en-US" b="0" dirty="0"/>
            </a:br>
            <a:r>
              <a:rPr lang="en-US" b="0" dirty="0"/>
              <a:t>throughout NWE Regions</a:t>
            </a:r>
            <a:r>
              <a:rPr lang="en-GB" b="0" dirty="0"/>
              <a:t> </a:t>
            </a:r>
            <a:br>
              <a:rPr lang="en-US" dirty="0"/>
            </a:br>
            <a:br>
              <a:rPr lang="en-GB" dirty="0"/>
            </a:br>
            <a:r>
              <a:rPr lang="en-GB" sz="2100" b="0" dirty="0"/>
              <a:t>19th Nov 2018</a:t>
            </a:r>
            <a:br>
              <a:rPr lang="en-GB" sz="2100" b="0" dirty="0"/>
            </a:br>
            <a:r>
              <a:rPr lang="en-GB" sz="2100" b="0" dirty="0"/>
              <a:t>European Parliament, Brussels</a:t>
            </a:r>
            <a:br>
              <a:rPr lang="en-GB" sz="2100" b="0" dirty="0"/>
            </a:br>
            <a:r>
              <a:rPr lang="en-GB" sz="2100" b="0" dirty="0"/>
              <a:t>Tanja Meyer</a:t>
            </a:r>
            <a:br>
              <a:rPr lang="en-GB" sz="2100" b="0" dirty="0"/>
            </a:br>
            <a:r>
              <a:rPr lang="en-GB" sz="2100" b="0" dirty="0"/>
              <a:t>Project Coordinator</a:t>
            </a:r>
            <a:br>
              <a:rPr lang="en-GB" sz="2100" b="0" dirty="0"/>
            </a:br>
            <a:br>
              <a:rPr lang="en-GB" sz="2100" b="0" dirty="0"/>
            </a:br>
            <a:endParaRPr lang="nl-NL" sz="2100" dirty="0"/>
          </a:p>
        </p:txBody>
      </p:sp>
      <p:pic>
        <p:nvPicPr>
          <p:cNvPr id="3" name="Picture 4" descr="L:\Clusterarbeit\F&amp;E\FuE Projekte\Förderprojekte\CLIB\Interreg North-West Europe partnership\BioBase4SME\logo\logo-biobaseeurope-pilotplant-rgb.jpg">
            <a:extLst>
              <a:ext uri="{FF2B5EF4-FFF2-40B4-BE49-F238E27FC236}">
                <a16:creationId xmlns:a16="http://schemas.microsoft.com/office/drawing/2014/main" id="{65AF9078-C999-427F-9E0C-FC04C5313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3" y="5084082"/>
            <a:ext cx="1512756" cy="7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ACDBF-04C6-46B2-9F12-8AD90BB5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34" y="3723846"/>
            <a:ext cx="2931118" cy="27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1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BC7316C-73C7-4B81-A019-54D48638A60A}"/>
              </a:ext>
            </a:extLst>
          </p:cNvPr>
          <p:cNvSpPr txBox="1">
            <a:spLocks/>
          </p:cNvSpPr>
          <p:nvPr/>
        </p:nvSpPr>
        <p:spPr>
          <a:xfrm>
            <a:off x="416390" y="1222177"/>
            <a:ext cx="5567160" cy="826199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rgbClr val="42628A"/>
                </a:solidFill>
              </a:rPr>
              <a:t>Bio Innovation Support for SMEs</a:t>
            </a:r>
            <a:endParaRPr lang="nl-NL" sz="3000" dirty="0">
              <a:solidFill>
                <a:srgbClr val="42628A"/>
              </a:solidFill>
              <a:latin typeface="Calibri Light" panose="020F0302020204030204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F14EBA1-888A-430D-8457-C5916F58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922" y="2428277"/>
            <a:ext cx="5079354" cy="2741994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CA389005-CF89-4E89-B8B1-205B33AFA6F8}"/>
              </a:ext>
            </a:extLst>
          </p:cNvPr>
          <p:cNvSpPr txBox="1">
            <a:spLocks/>
          </p:cNvSpPr>
          <p:nvPr/>
        </p:nvSpPr>
        <p:spPr>
          <a:xfrm>
            <a:off x="3352185" y="6176666"/>
            <a:ext cx="2592288" cy="50298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BE" sz="23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Video Youtube Link</a:t>
            </a:r>
          </a:p>
        </p:txBody>
      </p:sp>
    </p:spTree>
    <p:extLst>
      <p:ext uri="{BB962C8B-B14F-4D97-AF65-F5344CB8AC3E}">
        <p14:creationId xmlns:p14="http://schemas.microsoft.com/office/powerpoint/2010/main" val="54710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BC7316C-73C7-4B81-A019-54D48638A60A}"/>
              </a:ext>
            </a:extLst>
          </p:cNvPr>
          <p:cNvSpPr txBox="1">
            <a:spLocks/>
          </p:cNvSpPr>
          <p:nvPr/>
        </p:nvSpPr>
        <p:spPr>
          <a:xfrm>
            <a:off x="416389" y="1222177"/>
            <a:ext cx="5861581" cy="826199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rgbClr val="42628A"/>
                </a:solidFill>
                <a:latin typeface="Calibri Light" panose="020F0302020204030204"/>
              </a:rPr>
              <a:t>Build up your bioinnovation capacity!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A2C02B-5946-4093-95EF-5EB50BC14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0192" y="2048376"/>
            <a:ext cx="7449042" cy="324149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52763" algn="l"/>
              </a:tabLst>
            </a:pPr>
            <a:r>
              <a:rPr lang="en-US" sz="1800" dirty="0"/>
              <a:t>SMEs supported by coupons:	54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52763" algn="l"/>
              </a:tabLst>
            </a:pPr>
            <a:r>
              <a:rPr lang="en-US" sz="1800" dirty="0"/>
              <a:t>Amount granted: 	1,2 Mio EUR</a:t>
            </a:r>
            <a:endParaRPr lang="nl-BE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52763" algn="l"/>
              </a:tabLst>
            </a:pPr>
            <a:endParaRPr lang="nl-BE" sz="1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52763" algn="l"/>
              </a:tabLst>
            </a:pPr>
            <a:r>
              <a:rPr lang="nl-BE" sz="1800" dirty="0"/>
              <a:t>Quick feedback to SMEs: 	4 - 5 weeks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52763" algn="l"/>
              </a:tabLst>
            </a:pPr>
            <a:r>
              <a:rPr lang="nl-BE" sz="1800" dirty="0"/>
              <a:t>Low entry barrier: 	Implemented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052763" algn="l"/>
              </a:tabLst>
            </a:pPr>
            <a:r>
              <a:rPr lang="nl-BE" sz="1800" dirty="0"/>
              <a:t>Transnational service value:	47%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4F320-D565-4ABE-B6C2-E0A2BA4A5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774" y="2111203"/>
            <a:ext cx="3970226" cy="21468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6C2AF2-E2F3-40C5-8900-617E63C45A39}"/>
              </a:ext>
            </a:extLst>
          </p:cNvPr>
          <p:cNvSpPr/>
          <p:nvPr/>
        </p:nvSpPr>
        <p:spPr>
          <a:xfrm>
            <a:off x="669927" y="5026424"/>
            <a:ext cx="6742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i="1" dirty="0">
                <a:solidFill>
                  <a:srgbClr val="1F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“We are currently starting a fund-raising round where these tests are a crucial part of demonstrating a higher TRL than before. This will allow us to justify a higher valuation.” Chrysalix Technologies Limited</a:t>
            </a:r>
            <a:endParaRPr lang="nl-B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8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77531B-40B4-4EE8-B913-0415F3F76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847" y="3489086"/>
            <a:ext cx="2058279" cy="2860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BC7316C-73C7-4B81-A019-54D48638A60A}"/>
              </a:ext>
            </a:extLst>
          </p:cNvPr>
          <p:cNvSpPr txBox="1">
            <a:spLocks/>
          </p:cNvSpPr>
          <p:nvPr/>
        </p:nvSpPr>
        <p:spPr>
          <a:xfrm>
            <a:off x="416389" y="1222178"/>
            <a:ext cx="6264630" cy="577126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rgbClr val="42628A"/>
                </a:solidFill>
                <a:latin typeface="Calibri Light" panose="020F0302020204030204"/>
              </a:rPr>
              <a:t>Overview factsheets for biobased SME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3F1D51-5C41-4943-8B82-01CFBA355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3448">
            <a:off x="1121923" y="3445267"/>
            <a:ext cx="2141099" cy="2686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CD67A6-A4FD-409E-9248-A2543A64B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7410">
            <a:off x="6679008" y="3276281"/>
            <a:ext cx="2070745" cy="2914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B51589-89B6-452B-A8BC-779B44DD1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2715">
            <a:off x="3228282" y="2005537"/>
            <a:ext cx="2121206" cy="2782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234AC8-4A2B-4129-ADE2-82553D4A7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8701">
            <a:off x="6349685" y="1847365"/>
            <a:ext cx="2055812" cy="2904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C106A-27B0-4166-AD06-1EAEBFBA9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95584">
            <a:off x="373449" y="2110169"/>
            <a:ext cx="2121206" cy="26888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06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BC7316C-73C7-4B81-A019-54D48638A60A}"/>
              </a:ext>
            </a:extLst>
          </p:cNvPr>
          <p:cNvSpPr txBox="1">
            <a:spLocks/>
          </p:cNvSpPr>
          <p:nvPr/>
        </p:nvSpPr>
        <p:spPr>
          <a:xfrm>
            <a:off x="416389" y="1222177"/>
            <a:ext cx="5785119" cy="826199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rgbClr val="42628A"/>
                </a:solidFill>
              </a:rPr>
              <a:t>Innovation Biocamps 2017 + 2018</a:t>
            </a:r>
            <a:endParaRPr lang="nl-NL" sz="3000" dirty="0">
              <a:solidFill>
                <a:srgbClr val="42628A"/>
              </a:solidFill>
              <a:latin typeface="Calibri Light" panose="020F0302020204030204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A2C02B-5946-4093-95EF-5EB50BC14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842" y="2224398"/>
            <a:ext cx="8630158" cy="4317079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Intensive</a:t>
            </a:r>
            <a:r>
              <a:rPr lang="nl-BE" sz="2000" dirty="0">
                <a:solidFill>
                  <a:srgbClr val="C00000"/>
                </a:solidFill>
              </a:rPr>
              <a:t> training in key aspects of business growth for biobased SMEs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Format: 1 week (24/7):  </a:t>
            </a:r>
          </a:p>
          <a:p>
            <a:pPr marL="800100" lvl="1" indent="-285750">
              <a:lnSpc>
                <a:spcPct val="150000"/>
              </a:lnSpc>
            </a:pPr>
            <a:r>
              <a:rPr lang="nl-BE" sz="2000" dirty="0"/>
              <a:t>Master classes with experts (</a:t>
            </a:r>
            <a:r>
              <a:rPr lang="nl-BE" sz="2000" dirty="0">
                <a:solidFill>
                  <a:srgbClr val="C00000"/>
                </a:solidFill>
              </a:rPr>
              <a:t>IP lawyer, non-exec director, investors</a:t>
            </a:r>
            <a:r>
              <a:rPr lang="nl-BE" sz="2000" dirty="0"/>
              <a:t>, ...</a:t>
            </a:r>
          </a:p>
          <a:p>
            <a:pPr marL="800100" lvl="1" indent="-285750">
              <a:lnSpc>
                <a:spcPct val="150000"/>
              </a:lnSpc>
            </a:pPr>
            <a:r>
              <a:rPr lang="nl-BE" sz="2000" dirty="0"/>
              <a:t>Mentoring, peer-to-peer learning, live pitch...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000" dirty="0"/>
              <a:t>Follow-up </a:t>
            </a:r>
            <a:r>
              <a:rPr lang="nl-BE" sz="2000" dirty="0">
                <a:solidFill>
                  <a:srgbClr val="C00000"/>
                </a:solidFill>
              </a:rPr>
              <a:t>business coaching</a:t>
            </a:r>
            <a:r>
              <a:rPr lang="nl-BE" sz="2000" dirty="0"/>
              <a:t>: skype coaching </a:t>
            </a:r>
          </a:p>
          <a:p>
            <a:pPr>
              <a:lnSpc>
                <a:spcPct val="150000"/>
              </a:lnSpc>
            </a:pPr>
            <a:r>
              <a:rPr lang="nl-BE" sz="2000" dirty="0"/>
              <a:t>	review and refresh business models </a:t>
            </a:r>
          </a:p>
          <a:p>
            <a:pPr>
              <a:lnSpc>
                <a:spcPct val="150000"/>
              </a:lnSpc>
            </a:pPr>
            <a:r>
              <a:rPr lang="nl-BE" sz="2000" dirty="0">
                <a:sym typeface="Wingdings" panose="05000000000000000000" pitchFamily="2" charset="2"/>
              </a:rPr>
              <a:t>	 </a:t>
            </a:r>
            <a:r>
              <a:rPr lang="en-US" sz="2000" dirty="0"/>
              <a:t>65% take-up after 2017 </a:t>
            </a:r>
            <a:r>
              <a:rPr lang="en-US" sz="2000" dirty="0" err="1"/>
              <a:t>biocamp</a:t>
            </a:r>
            <a:endParaRPr lang="en-US" sz="2000" dirty="0"/>
          </a:p>
          <a:p>
            <a:pPr lvl="1" indent="0">
              <a:lnSpc>
                <a:spcPct val="100000"/>
              </a:lnSpc>
              <a:buNone/>
            </a:pPr>
            <a:endParaRPr lang="nl-BE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E8F2D-09F2-42C7-BC65-6E06A3FFC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" t="4985" r="2855" b="6419"/>
          <a:stretch/>
        </p:blipFill>
        <p:spPr>
          <a:xfrm>
            <a:off x="5588968" y="4187577"/>
            <a:ext cx="3555032" cy="1892323"/>
          </a:xfrm>
          <a:prstGeom prst="rect">
            <a:avLst/>
          </a:prstGeom>
        </p:spPr>
      </p:pic>
      <p:pic>
        <p:nvPicPr>
          <p:cNvPr id="6" name="Picture 5" descr="BioVale logo_colour transparent background.png">
            <a:extLst>
              <a:ext uri="{FF2B5EF4-FFF2-40B4-BE49-F238E27FC236}">
                <a16:creationId xmlns:a16="http://schemas.microsoft.com/office/drawing/2014/main" id="{D3462F65-E540-460E-BC66-0DCAA7963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2" y="1092167"/>
            <a:ext cx="1577268" cy="12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0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BC7316C-73C7-4B81-A019-54D48638A60A}"/>
              </a:ext>
            </a:extLst>
          </p:cNvPr>
          <p:cNvSpPr txBox="1">
            <a:spLocks/>
          </p:cNvSpPr>
          <p:nvPr/>
        </p:nvSpPr>
        <p:spPr>
          <a:xfrm>
            <a:off x="416389" y="1222177"/>
            <a:ext cx="5785119" cy="826199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rgbClr val="42628A"/>
                </a:solidFill>
              </a:rPr>
              <a:t>Innovation Biocamps 2017 + 2018</a:t>
            </a:r>
            <a:endParaRPr lang="nl-NL" sz="3000" dirty="0">
              <a:solidFill>
                <a:srgbClr val="42628A"/>
              </a:solidFill>
              <a:latin typeface="Calibri Light" panose="020F0302020204030204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A2C02B-5946-4093-95EF-5EB50BC14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842" y="2224398"/>
            <a:ext cx="8630158" cy="3216855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 descr="BioVale logo_colour transparent background.png">
            <a:extLst>
              <a:ext uri="{FF2B5EF4-FFF2-40B4-BE49-F238E27FC236}">
                <a16:creationId xmlns:a16="http://schemas.microsoft.com/office/drawing/2014/main" id="{D3462F65-E540-460E-BC66-0DCAA7963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2" y="1092167"/>
            <a:ext cx="1577268" cy="1229697"/>
          </a:xfrm>
          <a:prstGeom prst="rect">
            <a:avLst/>
          </a:prstGeom>
        </p:spPr>
      </p:pic>
      <p:pic>
        <p:nvPicPr>
          <p:cNvPr id="7" name="Picture 6" descr="Group Photo 2.JPG">
            <a:extLst>
              <a:ext uri="{FF2B5EF4-FFF2-40B4-BE49-F238E27FC236}">
                <a16:creationId xmlns:a16="http://schemas.microsoft.com/office/drawing/2014/main" id="{DC650895-CA74-4F76-8806-0BB9EAFF9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32" y="2767583"/>
            <a:ext cx="4827559" cy="27155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394E3F-B460-4E66-AA23-F379768898C0}"/>
              </a:ext>
            </a:extLst>
          </p:cNvPr>
          <p:cNvGrpSpPr/>
          <p:nvPr/>
        </p:nvGrpSpPr>
        <p:grpSpPr>
          <a:xfrm>
            <a:off x="0" y="3559268"/>
            <a:ext cx="2655934" cy="2321999"/>
            <a:chOff x="921819" y="4397969"/>
            <a:chExt cx="2295298" cy="190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2E93D1-465B-4487-9917-4499EEFF4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819" y="4397969"/>
              <a:ext cx="2295298" cy="1908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D01C7C-6908-42F9-981B-CC2DFFC89C0E}"/>
                </a:ext>
              </a:extLst>
            </p:cNvPr>
            <p:cNvSpPr txBox="1"/>
            <p:nvPr/>
          </p:nvSpPr>
          <p:spPr>
            <a:xfrm>
              <a:off x="967872" y="5269078"/>
              <a:ext cx="21707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i="1" dirty="0"/>
                <a:t>“ skills, a time to look at my business, reflection time, team building, networking and of course the people</a:t>
              </a:r>
              <a:r>
                <a:rPr lang="en-US" sz="1350" dirty="0"/>
                <a:t>”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AE2DE93-C44C-4379-8131-8B4D21A93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831" y="2369401"/>
            <a:ext cx="2660499" cy="15338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16CDC-C86B-462F-ACF7-8495EC5DF81D}"/>
              </a:ext>
            </a:extLst>
          </p:cNvPr>
          <p:cNvSpPr/>
          <p:nvPr/>
        </p:nvSpPr>
        <p:spPr>
          <a:xfrm>
            <a:off x="1490103" y="2122402"/>
            <a:ext cx="499272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285750">
              <a:lnSpc>
                <a:spcPct val="150000"/>
              </a:lnSpc>
            </a:pPr>
            <a:r>
              <a:rPr lang="nl-BE" sz="2000" dirty="0"/>
              <a:t>34 SMEs and start-ups from NWE Region</a:t>
            </a:r>
          </a:p>
        </p:txBody>
      </p:sp>
    </p:spTree>
    <p:extLst>
      <p:ext uri="{BB962C8B-B14F-4D97-AF65-F5344CB8AC3E}">
        <p14:creationId xmlns:p14="http://schemas.microsoft.com/office/powerpoint/2010/main" val="332973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BC7316C-73C7-4B81-A019-54D48638A60A}"/>
              </a:ext>
            </a:extLst>
          </p:cNvPr>
          <p:cNvSpPr txBox="1">
            <a:spLocks/>
          </p:cNvSpPr>
          <p:nvPr/>
        </p:nvSpPr>
        <p:spPr>
          <a:xfrm>
            <a:off x="416389" y="1222177"/>
            <a:ext cx="7043190" cy="826199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rgbClr val="42628A"/>
                </a:solidFill>
                <a:latin typeface="Calibri Light" panose="020F0302020204030204"/>
              </a:rPr>
              <a:t>How to learn the do’s and dont’s ? </a:t>
            </a:r>
          </a:p>
          <a:p>
            <a:pPr defTabSz="685800"/>
            <a:r>
              <a:rPr lang="nl-NL" sz="3000" dirty="0">
                <a:solidFill>
                  <a:srgbClr val="42628A"/>
                </a:solidFill>
                <a:latin typeface="Calibri Light" panose="020F0302020204030204"/>
              </a:rPr>
              <a:t>- Business Support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ED237-36EE-4853-A23E-48FAC544642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6389" y="2315188"/>
            <a:ext cx="3815560" cy="1886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0B0D5-09FD-495F-8291-AF32A1056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039" y="4027248"/>
            <a:ext cx="3815560" cy="188673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8F1566-ED85-448D-88EA-231F25DFC419}"/>
              </a:ext>
            </a:extLst>
          </p:cNvPr>
          <p:cNvSpPr/>
          <p:nvPr/>
        </p:nvSpPr>
        <p:spPr>
          <a:xfrm>
            <a:off x="4090384" y="2413770"/>
            <a:ext cx="5053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>
              <a:lnSpc>
                <a:spcPct val="100000"/>
              </a:lnSpc>
              <a:buNone/>
            </a:pPr>
            <a:r>
              <a:rPr lang="en-GB" i="1" dirty="0">
                <a:solidFill>
                  <a:srgbClr val="1F3864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“…what was also really valuable was meeting 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en-GB" i="1" dirty="0">
                <a:solidFill>
                  <a:srgbClr val="1F3864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other entrepreneurs and sharing 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en-GB" i="1" dirty="0">
                <a:solidFill>
                  <a:srgbClr val="1F3864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our experiences and strategies.” Beta Bugs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6CAABA-4BDA-4F66-A277-03593F3A2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883" y="4508814"/>
            <a:ext cx="6367392" cy="225401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1800" dirty="0"/>
              <a:t>The Collaboration Plan(t)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1800" dirty="0" err="1"/>
              <a:t>Biobased</a:t>
            </a:r>
            <a:r>
              <a:rPr lang="en-US" sz="1800" dirty="0"/>
              <a:t> Business Development Day,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1800" dirty="0"/>
              <a:t>Natural </a:t>
            </a:r>
            <a:r>
              <a:rPr lang="en-US" sz="1800" dirty="0" err="1"/>
              <a:t>Fibertastic</a:t>
            </a:r>
            <a:r>
              <a:rPr lang="en-US" sz="1800" dirty="0"/>
              <a:t> 2017+2018,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1800" dirty="0"/>
              <a:t>Biodegradable plastic When and where?,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1800" dirty="0"/>
              <a:t>Start-up “The secret of getting ahead is getting started”, 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689225" algn="l"/>
              </a:tabLst>
            </a:pPr>
            <a:r>
              <a:rPr lang="en-US" sz="1800" dirty="0"/>
              <a:t>Pitch Perfect and boost the European Bio-Economy</a:t>
            </a:r>
          </a:p>
        </p:txBody>
      </p:sp>
    </p:spTree>
    <p:extLst>
      <p:ext uri="{BB962C8B-B14F-4D97-AF65-F5344CB8AC3E}">
        <p14:creationId xmlns:p14="http://schemas.microsoft.com/office/powerpoint/2010/main" val="241540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3BC7316C-73C7-4B81-A019-54D48638A60A}"/>
              </a:ext>
            </a:extLst>
          </p:cNvPr>
          <p:cNvSpPr txBox="1">
            <a:spLocks/>
          </p:cNvSpPr>
          <p:nvPr/>
        </p:nvSpPr>
        <p:spPr>
          <a:xfrm>
            <a:off x="416390" y="1222177"/>
            <a:ext cx="4442690" cy="826199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rgbClr val="42628A"/>
                </a:solidFill>
              </a:rPr>
              <a:t>Impact on SMEs – Q3month</a:t>
            </a:r>
            <a:endParaRPr lang="nl-NL" sz="3000" dirty="0">
              <a:solidFill>
                <a:schemeClr val="accent4">
                  <a:lumMod val="75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A36AE1-2D0A-4F81-B768-55E662EA893C}"/>
              </a:ext>
            </a:extLst>
          </p:cNvPr>
          <p:cNvSpPr/>
          <p:nvPr/>
        </p:nvSpPr>
        <p:spPr>
          <a:xfrm>
            <a:off x="2409981" y="5831064"/>
            <a:ext cx="6595795" cy="5770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nl-BE" sz="1575" i="1" dirty="0"/>
              <a:t>“...has allowed to rank these products in order of </a:t>
            </a:r>
            <a:r>
              <a:rPr lang="nl-BE" sz="1575" i="1" dirty="0">
                <a:solidFill>
                  <a:srgbClr val="C00000"/>
                </a:solidFill>
              </a:rPr>
              <a:t>priority, based on commercial attraction</a:t>
            </a:r>
            <a:r>
              <a:rPr lang="nl-BE" sz="1575" i="1" dirty="0"/>
              <a:t> (e.g. market value, market size) and technology readiness levels.”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9366-A29F-473C-8366-6D4AC3188C97}"/>
              </a:ext>
            </a:extLst>
          </p:cNvPr>
          <p:cNvSpPr/>
          <p:nvPr/>
        </p:nvSpPr>
        <p:spPr>
          <a:xfrm>
            <a:off x="485488" y="4503777"/>
            <a:ext cx="3848986" cy="1061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nl-BE" sz="1575" i="1" dirty="0"/>
              <a:t>“The coupon and experiments </a:t>
            </a:r>
            <a:r>
              <a:rPr lang="nl-BE" sz="1575" i="1" dirty="0">
                <a:solidFill>
                  <a:srgbClr val="C00000"/>
                </a:solidFill>
              </a:rPr>
              <a:t>enhanced the innovation traject</a:t>
            </a:r>
            <a:r>
              <a:rPr lang="nl-BE" sz="1575" i="1" dirty="0"/>
              <a:t> of my company. </a:t>
            </a:r>
          </a:p>
          <a:p>
            <a:r>
              <a:rPr lang="nl-BE" sz="1575" i="1" dirty="0"/>
              <a:t>It has given the company a broader picture of its </a:t>
            </a:r>
            <a:r>
              <a:rPr lang="nl-BE" sz="1575" i="1" dirty="0">
                <a:solidFill>
                  <a:srgbClr val="C00000"/>
                </a:solidFill>
              </a:rPr>
              <a:t>opportunities in various applications</a:t>
            </a:r>
            <a:r>
              <a:rPr lang="nl-BE" sz="1575" i="1" dirty="0"/>
              <a:t>. “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C03731-3D76-4508-88EC-7579028F2D75}"/>
              </a:ext>
            </a:extLst>
          </p:cNvPr>
          <p:cNvSpPr/>
          <p:nvPr/>
        </p:nvSpPr>
        <p:spPr>
          <a:xfrm>
            <a:off x="4935729" y="3786512"/>
            <a:ext cx="3498111" cy="1061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nl-BE" sz="1575" i="1" dirty="0"/>
              <a:t>“...a more </a:t>
            </a:r>
            <a:r>
              <a:rPr lang="nl-BE" sz="1575" i="1" dirty="0">
                <a:solidFill>
                  <a:srgbClr val="C00000"/>
                </a:solidFill>
              </a:rPr>
              <a:t>clear view on our business proposition</a:t>
            </a:r>
            <a:r>
              <a:rPr lang="nl-BE" sz="1575" i="1" dirty="0"/>
              <a:t>...able to choose different and some how indirect stakeholders.  It’s easier to complete the production chain.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E3CF62-EEAC-47D7-9812-25854820C44A}"/>
              </a:ext>
            </a:extLst>
          </p:cNvPr>
          <p:cNvSpPr/>
          <p:nvPr/>
        </p:nvSpPr>
        <p:spPr>
          <a:xfrm>
            <a:off x="5497032" y="2009660"/>
            <a:ext cx="3413053" cy="5770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575" i="1" dirty="0"/>
              <a:t> </a:t>
            </a:r>
            <a:r>
              <a:rPr lang="nl-BE" sz="1575" i="1" dirty="0"/>
              <a:t> </a:t>
            </a:r>
            <a:r>
              <a:rPr lang="en-GB" sz="1575" i="1" dirty="0"/>
              <a:t>“…use </a:t>
            </a:r>
            <a:r>
              <a:rPr lang="en-US" sz="1575" i="1" dirty="0"/>
              <a:t>to </a:t>
            </a:r>
            <a:r>
              <a:rPr lang="en-US" sz="1575" i="1" dirty="0">
                <a:solidFill>
                  <a:srgbClr val="C00000"/>
                </a:solidFill>
              </a:rPr>
              <a:t>speed up the development </a:t>
            </a:r>
            <a:r>
              <a:rPr lang="en-US" sz="1575" i="1" dirty="0"/>
              <a:t>of our pipeline products.”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CE2D99-32C8-4C08-9958-E8877BB07618}"/>
              </a:ext>
            </a:extLst>
          </p:cNvPr>
          <p:cNvSpPr/>
          <p:nvPr/>
        </p:nvSpPr>
        <p:spPr>
          <a:xfrm>
            <a:off x="233915" y="2184998"/>
            <a:ext cx="4837815" cy="10618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575" i="1" dirty="0"/>
              <a:t> </a:t>
            </a:r>
            <a:r>
              <a:rPr lang="nl-BE" sz="1575" i="1" dirty="0"/>
              <a:t> </a:t>
            </a:r>
            <a:r>
              <a:rPr lang="en-GB" sz="1575" i="1" dirty="0"/>
              <a:t>“…use the optimised enzyme production in our next manufacturing run …The process will also be used in </a:t>
            </a:r>
            <a:r>
              <a:rPr lang="en-GB" sz="1575" i="1" dirty="0">
                <a:solidFill>
                  <a:srgbClr val="C00000"/>
                </a:solidFill>
              </a:rPr>
              <a:t>other pipeline product work</a:t>
            </a:r>
            <a:r>
              <a:rPr lang="en-GB" sz="1575" i="1" dirty="0"/>
              <a:t>….at a </a:t>
            </a:r>
            <a:r>
              <a:rPr lang="en-GB" sz="1575" i="1" dirty="0">
                <a:solidFill>
                  <a:srgbClr val="C00000"/>
                </a:solidFill>
              </a:rPr>
              <a:t>sufficient development </a:t>
            </a:r>
            <a:r>
              <a:rPr lang="en-GB" sz="1575" i="1" dirty="0"/>
              <a:t>stage to now be used in our commercial production.”</a:t>
            </a:r>
            <a:endParaRPr lang="en-US" sz="1575" i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ED2C01-C2D6-4618-A579-A92649BCB19A}"/>
              </a:ext>
            </a:extLst>
          </p:cNvPr>
          <p:cNvSpPr/>
          <p:nvPr/>
        </p:nvSpPr>
        <p:spPr>
          <a:xfrm>
            <a:off x="457585" y="3785355"/>
            <a:ext cx="3750687" cy="33470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75" i="1" dirty="0"/>
              <a:t>“…it will </a:t>
            </a:r>
            <a:r>
              <a:rPr lang="en-US" sz="1575" i="1" dirty="0">
                <a:solidFill>
                  <a:srgbClr val="C00000"/>
                </a:solidFill>
              </a:rPr>
              <a:t>create jobs in the business chain</a:t>
            </a:r>
            <a:r>
              <a:rPr lang="en-US" sz="1575" i="1" dirty="0"/>
              <a:t>.”</a:t>
            </a:r>
            <a:endParaRPr lang="nl-BE" sz="1575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E3E047-E119-47B4-B09E-D58062F8C658}"/>
              </a:ext>
            </a:extLst>
          </p:cNvPr>
          <p:cNvSpPr/>
          <p:nvPr/>
        </p:nvSpPr>
        <p:spPr>
          <a:xfrm>
            <a:off x="4935729" y="5113799"/>
            <a:ext cx="3848986" cy="33470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75" i="1" dirty="0"/>
              <a:t>“…</a:t>
            </a:r>
            <a:r>
              <a:rPr lang="en-US" sz="1575" i="1" dirty="0">
                <a:solidFill>
                  <a:srgbClr val="C00000"/>
                </a:solidFill>
              </a:rPr>
              <a:t>3-5 years to commercialize </a:t>
            </a:r>
            <a:r>
              <a:rPr lang="en-US" sz="1575" i="1" dirty="0"/>
              <a:t>the process.”</a:t>
            </a:r>
            <a:endParaRPr lang="nl-BE" sz="1575" i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E013EB-E248-4ACE-8BB3-4A76113EEA62}"/>
              </a:ext>
            </a:extLst>
          </p:cNvPr>
          <p:cNvSpPr/>
          <p:nvPr/>
        </p:nvSpPr>
        <p:spPr>
          <a:xfrm>
            <a:off x="5853222" y="2963522"/>
            <a:ext cx="2700671" cy="57708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75" i="1" dirty="0"/>
              <a:t>must be </a:t>
            </a:r>
            <a:r>
              <a:rPr lang="en-US" sz="1575" i="1" dirty="0">
                <a:solidFill>
                  <a:srgbClr val="C00000"/>
                </a:solidFill>
              </a:rPr>
              <a:t>able to be processed </a:t>
            </a:r>
            <a:r>
              <a:rPr lang="en-US" sz="1575" i="1" dirty="0"/>
              <a:t>on an </a:t>
            </a:r>
            <a:r>
              <a:rPr lang="en-US" sz="1575" i="1" dirty="0">
                <a:solidFill>
                  <a:srgbClr val="C00000"/>
                </a:solidFill>
              </a:rPr>
              <a:t>existing production line</a:t>
            </a:r>
            <a:r>
              <a:rPr lang="en-US" sz="1575" i="1" dirty="0"/>
              <a:t>.</a:t>
            </a:r>
            <a:endParaRPr lang="nl-BE" sz="1575" i="1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93EA3F0-F510-4F31-ADF5-776EF6BCCB88}"/>
              </a:ext>
            </a:extLst>
          </p:cNvPr>
          <p:cNvSpPr txBox="1">
            <a:spLocks/>
          </p:cNvSpPr>
          <p:nvPr/>
        </p:nvSpPr>
        <p:spPr>
          <a:xfrm>
            <a:off x="4608513" y="1214002"/>
            <a:ext cx="1530929" cy="826199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nl-NL" sz="30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nl-NL" sz="3000" dirty="0">
                <a:solidFill>
                  <a:schemeClr val="accent4">
                    <a:lumMod val="75000"/>
                  </a:schemeClr>
                </a:solidFill>
              </a:rPr>
              <a:t> Q1year</a:t>
            </a:r>
            <a:endParaRPr lang="nl-NL" sz="3000" dirty="0">
              <a:solidFill>
                <a:schemeClr val="accent4">
                  <a:lumMod val="75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199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0998117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Interreg">
      <a:dk1>
        <a:srgbClr val="003399"/>
      </a:dk1>
      <a:lt1>
        <a:srgbClr val="FFFFFF"/>
      </a:lt1>
      <a:dk2>
        <a:srgbClr val="9FAEE5"/>
      </a:dk2>
      <a:lt2>
        <a:srgbClr val="FFFFFF"/>
      </a:lt2>
      <a:accent1>
        <a:srgbClr val="80A9BC"/>
      </a:accent1>
      <a:accent2>
        <a:srgbClr val="685B63"/>
      </a:accent2>
      <a:accent3>
        <a:srgbClr val="F1717F"/>
      </a:accent3>
      <a:accent4>
        <a:srgbClr val="FDC608"/>
      </a:accent4>
      <a:accent5>
        <a:srgbClr val="159961"/>
      </a:accent5>
      <a:accent6>
        <a:srgbClr val="98C222"/>
      </a:accent6>
      <a:hlink>
        <a:srgbClr val="010000"/>
      </a:hlink>
      <a:folHlink>
        <a:srgbClr val="000000"/>
      </a:folHlink>
    </a:clrScheme>
    <a:fontScheme name="Interreg">
      <a:majorFont>
        <a:latin typeface="Open Sans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Open Sans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Presentation.potx</Template>
  <TotalTime>1299</TotalTime>
  <Words>462</Words>
  <Application>Microsoft Office PowerPoint</Application>
  <PresentationFormat>On-screen Show (4:3)</PresentationFormat>
  <Paragraphs>68</Paragraphs>
  <Slides>9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Times New Roman</vt:lpstr>
      <vt:lpstr>Verdana</vt:lpstr>
      <vt:lpstr>Wingdings</vt:lpstr>
      <vt:lpstr>Presentation</vt:lpstr>
      <vt:lpstr>Thème Office</vt:lpstr>
      <vt:lpstr> Bio-Innovation Support for Entrepreneurs throughout NWE Regions   19th Nov 2018 European Parliament, Brussels Tanja Meyer Project Coordinator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Tanja Meyer</cp:lastModifiedBy>
  <cp:revision>204</cp:revision>
  <cp:lastPrinted>2018-01-12T11:26:54Z</cp:lastPrinted>
  <dcterms:created xsi:type="dcterms:W3CDTF">2015-03-06T10:50:13Z</dcterms:created>
  <dcterms:modified xsi:type="dcterms:W3CDTF">2018-11-19T11:22:57Z</dcterms:modified>
</cp:coreProperties>
</file>